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79" r:id="rId4"/>
  </p:sldMasterIdLst>
  <p:notesMasterIdLst>
    <p:notesMasterId r:id="rId29"/>
  </p:notesMasterIdLst>
  <p:sldIdLst>
    <p:sldId id="348" r:id="rId5"/>
    <p:sldId id="256" r:id="rId6"/>
    <p:sldId id="376" r:id="rId7"/>
    <p:sldId id="301" r:id="rId8"/>
    <p:sldId id="355" r:id="rId9"/>
    <p:sldId id="302" r:id="rId10"/>
    <p:sldId id="357" r:id="rId11"/>
    <p:sldId id="381" r:id="rId12"/>
    <p:sldId id="382" r:id="rId13"/>
    <p:sldId id="356" r:id="rId14"/>
    <p:sldId id="400" r:id="rId15"/>
    <p:sldId id="401" r:id="rId16"/>
    <p:sldId id="274" r:id="rId17"/>
    <p:sldId id="293" r:id="rId18"/>
    <p:sldId id="307" r:id="rId19"/>
    <p:sldId id="263" r:id="rId20"/>
    <p:sldId id="358" r:id="rId21"/>
    <p:sldId id="359" r:id="rId22"/>
    <p:sldId id="361" r:id="rId23"/>
    <p:sldId id="360" r:id="rId24"/>
    <p:sldId id="364" r:id="rId25"/>
    <p:sldId id="377" r:id="rId26"/>
    <p:sldId id="264" r:id="rId27"/>
    <p:sldId id="374"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37" roundtripDataSignature="AMtx7miX7JvPRsEhefjI5EgaM2oYQPjYOQ=="/>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72C4"/>
    <a:srgbClr val="FF4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5A3989-703A-6F40-A7F5-4FBCDE9B17CA}" v="54" dt="2025-02-11T14:13:23.637"/>
  </p1510:revLst>
</p1510:revInfo>
</file>

<file path=ppt/tableStyles.xml><?xml version="1.0" encoding="utf-8"?>
<a:tblStyleLst xmlns:a="http://schemas.openxmlformats.org/drawingml/2006/main" def="{64B50AD4-2C13-42C5-AA21-A3CDC488BF28}">
  <a:tblStyle styleId="{64B50AD4-2C13-42C5-AA21-A3CDC488BF28}" styleName="Table_0">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64521" autoAdjust="0"/>
  </p:normalViewPr>
  <p:slideViewPr>
    <p:cSldViewPr snapToGrid="0">
      <p:cViewPr varScale="1">
        <p:scale>
          <a:sx n="75" d="100"/>
          <a:sy n="75" d="100"/>
        </p:scale>
        <p:origin x="1400" y="168"/>
      </p:cViewPr>
      <p:guideLst>
        <p:guide orient="horz" pos="2160"/>
        <p:guide pos="3840"/>
      </p:guideLst>
    </p:cSldViewPr>
  </p:slideViewPr>
  <p:notesTextViewPr>
    <p:cViewPr>
      <p:scale>
        <a:sx n="1" d="1"/>
        <a:sy n="1" d="1"/>
      </p:scale>
      <p:origin x="0" y="-2224"/>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42"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8"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notesMaster" Target="notesMasters/notesMaster1.xml"/><Relationship Id="rId41"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7" Type="http://customschemas.google.com/relationships/presentationmetadata" Target="metadata"/><Relationship Id="rId40"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8" Type="http://schemas.openxmlformats.org/officeDocument/2006/relationships/slide" Target="slides/slide4.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tiff>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dirty="0"/>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dirty="0">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0" name="Google Shape;80;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cap="none" dirty="0">
                <a:solidFill>
                  <a:srgbClr val="235889"/>
                </a:solidFill>
                <a:latin typeface="Century Gothic"/>
                <a:ea typeface="Century Gothic"/>
                <a:cs typeface="Century Gothic"/>
                <a:sym typeface="Century Gothic"/>
              </a:rPr>
              <a:t>Big idea: Reactions rearrange matter.</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b="1" i="0" u="none" strike="noStrike" cap="none" dirty="0">
              <a:solidFill>
                <a:srgbClr val="235889"/>
              </a:solidFill>
              <a:latin typeface="Century Gothic"/>
              <a:ea typeface="Century Gothic"/>
              <a:cs typeface="Century Gothic"/>
              <a:sym typeface="Century Gothic"/>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cap="none" dirty="0">
                <a:solidFill>
                  <a:srgbClr val="235889"/>
                </a:solidFill>
                <a:latin typeface="Century Gothic"/>
                <a:ea typeface="Century Gothic"/>
                <a:cs typeface="Century Gothic"/>
                <a:sym typeface="Century Gothic"/>
              </a:rPr>
              <a:t>Foundation question: </a:t>
            </a:r>
            <a:r>
              <a:rPr lang="en-GB" sz="1200" b="0" i="0" u="none" strike="noStrike" cap="none" dirty="0">
                <a:solidFill>
                  <a:srgbClr val="235889"/>
                </a:solidFill>
                <a:latin typeface="Century Gothic"/>
                <a:ea typeface="Century Gothic"/>
                <a:cs typeface="Century Gothic"/>
                <a:sym typeface="Century Gothic"/>
              </a:rPr>
              <a:t>identify how many of each atom are present in H</a:t>
            </a:r>
            <a:r>
              <a:rPr lang="en-GB" sz="1200" b="0" i="0" u="none" strike="noStrike" cap="none" baseline="-25000" dirty="0">
                <a:solidFill>
                  <a:srgbClr val="235889"/>
                </a:solidFill>
                <a:latin typeface="Century Gothic"/>
                <a:ea typeface="Century Gothic"/>
                <a:cs typeface="Century Gothic"/>
                <a:sym typeface="Century Gothic"/>
              </a:rPr>
              <a:t>3</a:t>
            </a:r>
            <a:r>
              <a:rPr lang="en-GB" sz="1200" b="0" i="0" u="none" strike="noStrike" cap="none" dirty="0">
                <a:solidFill>
                  <a:srgbClr val="235889"/>
                </a:solidFill>
                <a:latin typeface="Century Gothic"/>
                <a:ea typeface="Century Gothic"/>
                <a:cs typeface="Century Gothic"/>
                <a:sym typeface="Century Gothic"/>
              </a:rPr>
              <a:t>PO</a:t>
            </a:r>
            <a:r>
              <a:rPr lang="en-GB" sz="1200" b="0" i="0" u="none" strike="noStrike" cap="none" baseline="-25000" dirty="0">
                <a:solidFill>
                  <a:srgbClr val="235889"/>
                </a:solidFill>
                <a:latin typeface="Century Gothic"/>
                <a:ea typeface="Century Gothic"/>
                <a:cs typeface="Century Gothic"/>
                <a:sym typeface="Century Gothic"/>
              </a:rPr>
              <a:t>4</a:t>
            </a:r>
            <a:r>
              <a:rPr lang="en-GB" sz="1200" b="0" i="0" u="none" strike="noStrike" cap="none" dirty="0">
                <a:solidFill>
                  <a:srgbClr val="235889"/>
                </a:solidFill>
                <a:latin typeface="Century Gothic"/>
                <a:ea typeface="Century Gothic"/>
                <a:cs typeface="Century Gothic"/>
                <a:sym typeface="Century Gothic"/>
              </a:rPr>
              <a:t>.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cap="none" dirty="0">
                <a:solidFill>
                  <a:srgbClr val="235889"/>
                </a:solidFill>
                <a:latin typeface="Century Gothic"/>
                <a:ea typeface="Century Gothic"/>
                <a:cs typeface="Century Gothic"/>
                <a:sym typeface="Century Gothic"/>
              </a:rPr>
              <a:t>Answer: </a:t>
            </a:r>
            <a:r>
              <a:rPr lang="en-GB" sz="1200" b="0" i="0" u="none" strike="noStrike" cap="none" dirty="0">
                <a:solidFill>
                  <a:srgbClr val="235889"/>
                </a:solidFill>
                <a:latin typeface="Century Gothic"/>
                <a:ea typeface="Century Gothic"/>
                <a:cs typeface="Century Gothic"/>
                <a:sym typeface="Century Gothic"/>
              </a:rPr>
              <a:t>3 hydrogen atoms, 1 phosphorus atom and 4 oxygen atoms.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b="0" i="0" u="none" strike="noStrike" cap="none" dirty="0">
              <a:solidFill>
                <a:srgbClr val="235889"/>
              </a:solidFill>
              <a:latin typeface="Century Gothic"/>
              <a:ea typeface="Century Gothic"/>
              <a:cs typeface="Century Gothic"/>
              <a:sym typeface="Century Gothic"/>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cap="none" dirty="0">
                <a:solidFill>
                  <a:srgbClr val="235889"/>
                </a:solidFill>
                <a:latin typeface="Century Gothic"/>
                <a:ea typeface="Century Gothic"/>
                <a:cs typeface="Century Gothic"/>
                <a:sym typeface="Century Gothic"/>
              </a:rPr>
              <a:t>Stretch</a:t>
            </a:r>
            <a:r>
              <a:rPr lang="en-GB" sz="1200" b="0" i="0" u="none" strike="noStrike" cap="none" dirty="0">
                <a:solidFill>
                  <a:srgbClr val="235889"/>
                </a:solidFill>
                <a:latin typeface="Century Gothic"/>
                <a:ea typeface="Century Gothic"/>
                <a:cs typeface="Century Gothic"/>
                <a:sym typeface="Century Gothic"/>
              </a:rPr>
              <a:t>: compare the meaning of subscripts and coefficients in chemical equations.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cap="none" dirty="0">
                <a:solidFill>
                  <a:srgbClr val="235889"/>
                </a:solidFill>
                <a:latin typeface="Century Gothic"/>
                <a:ea typeface="Century Gothic"/>
                <a:cs typeface="Century Gothic"/>
                <a:sym typeface="Century Gothic"/>
              </a:rPr>
              <a:t>Answer</a:t>
            </a:r>
            <a:r>
              <a:rPr lang="en-GB" sz="1200" b="0" i="0" u="none" strike="noStrike" cap="none" dirty="0">
                <a:solidFill>
                  <a:srgbClr val="235889"/>
                </a:solidFill>
                <a:latin typeface="Century Gothic"/>
                <a:ea typeface="Century Gothic"/>
                <a:cs typeface="Century Gothic"/>
                <a:sym typeface="Century Gothic"/>
              </a:rPr>
              <a:t>: subscripts are within the chemical formula, indicating how many of each type of atom are present. Coefficients are added when writing equations to ensure that equations are balanced and there are the same number of atoms in the reactants and products. </a:t>
            </a:r>
            <a:endParaRPr lang="en-GB" sz="1200" b="1" i="0" u="none" strike="noStrike" cap="none" dirty="0">
              <a:solidFill>
                <a:srgbClr val="235889"/>
              </a:solidFill>
              <a:latin typeface="Century Gothic"/>
              <a:ea typeface="Century Gothic"/>
              <a:cs typeface="Century Gothic"/>
              <a:sym typeface="Century Gothic"/>
            </a:endParaRPr>
          </a:p>
        </p:txBody>
      </p:sp>
      <p:sp>
        <p:nvSpPr>
          <p:cNvPr id="81" name="Google Shape;81;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a:t>
            </a:fld>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F3E4B8-9D5A-C044-9B66-9058047F83F1}"/>
              </a:ext>
            </a:extLst>
          </p:cNvPr>
          <p:cNvSpPr>
            <a:spLocks noGrp="1"/>
          </p:cNvSpPr>
          <p:nvPr>
            <p:ph type="body" idx="1"/>
          </p:nvPr>
        </p:nvSpPr>
        <p:spPr/>
        <p:txBody>
          <a:bodyPr/>
          <a:lstStyle/>
          <a:p>
            <a:pPr marR="0" lvl="0" rtl="0">
              <a:lnSpc>
                <a:spcPct val="100000"/>
              </a:lnSpc>
              <a:spcBef>
                <a:spcPts val="0"/>
              </a:spcBef>
              <a:spcAft>
                <a:spcPts val="0"/>
              </a:spcAft>
              <a:buClr>
                <a:srgbClr val="000000"/>
              </a:buClr>
              <a:buSzPts val="2400"/>
            </a:pPr>
            <a:r>
              <a:rPr lang="en-GB" dirty="0"/>
              <a:t>Now that students have seen the steps they need to follow, this example is for the teacher to model the entire process again, with a different equation. </a:t>
            </a:r>
          </a:p>
          <a:p>
            <a:pPr marR="0" lvl="0" rtl="0">
              <a:lnSpc>
                <a:spcPct val="100000"/>
              </a:lnSpc>
              <a:spcBef>
                <a:spcPts val="0"/>
              </a:spcBef>
              <a:spcAft>
                <a:spcPts val="0"/>
              </a:spcAft>
              <a:buClr>
                <a:srgbClr val="000000"/>
              </a:buClr>
              <a:buSzPts val="2400"/>
            </a:pPr>
            <a:r>
              <a:rPr lang="en-GB" b="0" dirty="0"/>
              <a:t>Model and narrate the thought process  for students aloud. Purposely write down an incorrect coefficient at first to show the importance of being resilient and a trial and error mentality.</a:t>
            </a:r>
          </a:p>
          <a:p>
            <a:pPr marR="0" lvl="0" rtl="0">
              <a:lnSpc>
                <a:spcPct val="100000"/>
              </a:lnSpc>
              <a:spcBef>
                <a:spcPts val="0"/>
              </a:spcBef>
              <a:spcAft>
                <a:spcPts val="0"/>
              </a:spcAft>
              <a:buClr>
                <a:srgbClr val="000000"/>
              </a:buClr>
              <a:buSzPts val="2400"/>
            </a:pPr>
            <a:r>
              <a:rPr lang="en-GB" b="0" dirty="0"/>
              <a:t>The correct answer is below. Any multiples are acceptable.</a:t>
            </a:r>
          </a:p>
          <a:p>
            <a:pPr marR="0" lvl="0" rtl="0">
              <a:lnSpc>
                <a:spcPct val="100000"/>
              </a:lnSpc>
              <a:spcBef>
                <a:spcPts val="0"/>
              </a:spcBef>
              <a:spcAft>
                <a:spcPts val="0"/>
              </a:spcAft>
              <a:buClr>
                <a:srgbClr val="000000"/>
              </a:buClr>
              <a:buSzPts val="2400"/>
            </a:pPr>
            <a:endParaRPr lang="en-GB" b="0" dirty="0"/>
          </a:p>
          <a:p>
            <a:pPr marL="457200" marR="0" lvl="0" indent="-22860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b="0" dirty="0"/>
              <a:t>Correct answer: </a:t>
            </a:r>
            <a:r>
              <a:rPr lang="en-GB" b="1" dirty="0"/>
              <a:t>2Na</a:t>
            </a:r>
            <a:r>
              <a:rPr lang="en-GB" sz="1200" b="1" i="0" u="none" strike="noStrike" cap="none" dirty="0">
                <a:solidFill>
                  <a:srgbClr val="000000"/>
                </a:solidFill>
                <a:latin typeface="Century Gothic"/>
                <a:ea typeface="Century Gothic"/>
                <a:cs typeface="Century Gothic"/>
                <a:sym typeface="Century Gothic"/>
              </a:rPr>
              <a:t> + Cl</a:t>
            </a:r>
            <a:r>
              <a:rPr lang="en-GB" sz="1200" b="1" i="0" u="none" strike="noStrike" cap="none" baseline="-25000" dirty="0">
                <a:solidFill>
                  <a:srgbClr val="000000"/>
                </a:solidFill>
                <a:latin typeface="Century Gothic"/>
                <a:ea typeface="Century Gothic"/>
                <a:cs typeface="Century Gothic"/>
                <a:sym typeface="Century Gothic"/>
              </a:rPr>
              <a:t>2</a:t>
            </a:r>
            <a:r>
              <a:rPr lang="en-GB" sz="1200" b="1" i="0" u="none" strike="noStrike" cap="none" dirty="0">
                <a:solidFill>
                  <a:srgbClr val="000000"/>
                </a:solidFill>
                <a:latin typeface="Century Gothic"/>
                <a:ea typeface="Century Gothic"/>
                <a:cs typeface="Century Gothic"/>
                <a:sym typeface="Century Gothic"/>
              </a:rPr>
              <a:t> → 2NaCl</a:t>
            </a:r>
            <a:endParaRPr lang="en-GB" b="1" baseline="-25000" dirty="0"/>
          </a:p>
          <a:p>
            <a:pPr marR="0" lvl="0" rtl="0">
              <a:lnSpc>
                <a:spcPct val="100000"/>
              </a:lnSpc>
              <a:spcBef>
                <a:spcPts val="0"/>
              </a:spcBef>
              <a:spcAft>
                <a:spcPts val="0"/>
              </a:spcAft>
              <a:buClr>
                <a:srgbClr val="000000"/>
              </a:buClr>
              <a:buSzPts val="2400"/>
            </a:pPr>
            <a:endParaRPr lang="en-GB" b="0" dirty="0"/>
          </a:p>
          <a:p>
            <a:pPr marR="0" lvl="0" rtl="0">
              <a:lnSpc>
                <a:spcPct val="100000"/>
              </a:lnSpc>
              <a:spcBef>
                <a:spcPts val="0"/>
              </a:spcBef>
              <a:spcAft>
                <a:spcPts val="0"/>
              </a:spcAft>
              <a:buClr>
                <a:srgbClr val="000000"/>
              </a:buClr>
              <a:buSzPts val="2400"/>
            </a:pPr>
            <a:endParaRPr lang="en-US" b="0" dirty="0"/>
          </a:p>
        </p:txBody>
      </p:sp>
    </p:spTree>
    <p:extLst>
      <p:ext uri="{BB962C8B-B14F-4D97-AF65-F5344CB8AC3E}">
        <p14:creationId xmlns:p14="http://schemas.microsoft.com/office/powerpoint/2010/main" val="28135221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F3E4B8-9D5A-C044-9B66-9058047F83F1}"/>
              </a:ext>
            </a:extLst>
          </p:cNvPr>
          <p:cNvSpPr>
            <a:spLocks noGrp="1"/>
          </p:cNvSpPr>
          <p:nvPr>
            <p:ph type="body" idx="1"/>
          </p:nvPr>
        </p:nvSpPr>
        <p:spPr/>
        <p:txBody>
          <a:bodyPr/>
          <a:lstStyle/>
          <a:p>
            <a:pPr marR="0" lvl="0" rtl="0">
              <a:lnSpc>
                <a:spcPct val="100000"/>
              </a:lnSpc>
              <a:spcBef>
                <a:spcPts val="0"/>
              </a:spcBef>
              <a:spcAft>
                <a:spcPts val="0"/>
              </a:spcAft>
              <a:buClr>
                <a:srgbClr val="000000"/>
              </a:buClr>
              <a:buSzPts val="2400"/>
            </a:pPr>
            <a:r>
              <a:rPr lang="en-GB" dirty="0"/>
              <a:t>Now that students have seen the steps they need to follow, this example is for the teacher to model the entire process again, with a different equation. </a:t>
            </a:r>
          </a:p>
          <a:p>
            <a:pPr marR="0" lvl="0" rtl="0">
              <a:lnSpc>
                <a:spcPct val="100000"/>
              </a:lnSpc>
              <a:spcBef>
                <a:spcPts val="0"/>
              </a:spcBef>
              <a:spcAft>
                <a:spcPts val="0"/>
              </a:spcAft>
              <a:buClr>
                <a:srgbClr val="000000"/>
              </a:buClr>
              <a:buSzPts val="2400"/>
            </a:pPr>
            <a:r>
              <a:rPr lang="en-GB" b="0" dirty="0"/>
              <a:t>Model and narrate the thought process  for students aloud. Purposely write down an incorrect coefficient at first to show the importance of being resilient and a trial and error mentality.</a:t>
            </a:r>
          </a:p>
          <a:p>
            <a:pPr marR="0" lvl="0" rtl="0">
              <a:lnSpc>
                <a:spcPct val="100000"/>
              </a:lnSpc>
              <a:spcBef>
                <a:spcPts val="0"/>
              </a:spcBef>
              <a:spcAft>
                <a:spcPts val="0"/>
              </a:spcAft>
              <a:buClr>
                <a:srgbClr val="000000"/>
              </a:buClr>
              <a:buSzPts val="2400"/>
            </a:pPr>
            <a:r>
              <a:rPr lang="en-GB" b="0" dirty="0"/>
              <a:t>The correct answer is below. Any multiples are acceptable.</a:t>
            </a:r>
          </a:p>
          <a:p>
            <a:pPr marR="0" lvl="0" rtl="0">
              <a:lnSpc>
                <a:spcPct val="100000"/>
              </a:lnSpc>
              <a:spcBef>
                <a:spcPts val="0"/>
              </a:spcBef>
              <a:spcAft>
                <a:spcPts val="0"/>
              </a:spcAft>
              <a:buClr>
                <a:srgbClr val="000000"/>
              </a:buClr>
              <a:buSzPts val="2400"/>
            </a:pPr>
            <a:endParaRPr lang="en-GB" b="0" dirty="0"/>
          </a:p>
          <a:p>
            <a:pPr marL="0" marR="0" lvl="0" indent="0" algn="ctr" rtl="0">
              <a:lnSpc>
                <a:spcPct val="100000"/>
              </a:lnSpc>
              <a:spcBef>
                <a:spcPts val="0"/>
              </a:spcBef>
              <a:spcAft>
                <a:spcPts val="0"/>
              </a:spcAft>
              <a:buNone/>
            </a:pPr>
            <a:r>
              <a:rPr lang="en-GB" b="0" dirty="0"/>
              <a:t>Correct answer: </a:t>
            </a:r>
            <a:r>
              <a:rPr lang="en-GB" sz="1200" b="1" dirty="0">
                <a:solidFill>
                  <a:srgbClr val="000000"/>
                </a:solidFill>
                <a:latin typeface="Century Gothic"/>
                <a:ea typeface="Century Gothic"/>
                <a:cs typeface="Century Gothic"/>
                <a:sym typeface="Century Gothic"/>
              </a:rPr>
              <a:t>Fe</a:t>
            </a:r>
            <a:r>
              <a:rPr lang="en-GB" sz="1200" b="1" i="0" u="none" strike="noStrike" cap="none" baseline="-25000" dirty="0">
                <a:solidFill>
                  <a:srgbClr val="000000"/>
                </a:solidFill>
                <a:latin typeface="Century Gothic"/>
                <a:ea typeface="Century Gothic"/>
                <a:cs typeface="Century Gothic"/>
                <a:sym typeface="Century Gothic"/>
              </a:rPr>
              <a:t>2</a:t>
            </a:r>
            <a:r>
              <a:rPr lang="en-GB" sz="1200" b="1" i="0" u="none" strike="noStrike" cap="none" dirty="0">
                <a:solidFill>
                  <a:srgbClr val="000000"/>
                </a:solidFill>
                <a:latin typeface="Century Gothic"/>
                <a:ea typeface="Century Gothic"/>
                <a:cs typeface="Century Gothic"/>
                <a:sym typeface="Century Gothic"/>
              </a:rPr>
              <a:t>O</a:t>
            </a:r>
            <a:r>
              <a:rPr lang="en-GB" sz="1200" b="1" i="0" u="none" strike="noStrike" cap="none" baseline="-25000" dirty="0">
                <a:solidFill>
                  <a:srgbClr val="000000"/>
                </a:solidFill>
                <a:latin typeface="Century Gothic"/>
                <a:ea typeface="Century Gothic"/>
                <a:cs typeface="Century Gothic"/>
                <a:sym typeface="Century Gothic"/>
              </a:rPr>
              <a:t>3</a:t>
            </a:r>
            <a:r>
              <a:rPr lang="en-GB" sz="1200" b="1" i="0" u="none" strike="noStrike" cap="none" dirty="0">
                <a:solidFill>
                  <a:srgbClr val="000000"/>
                </a:solidFill>
                <a:latin typeface="Century Gothic"/>
                <a:ea typeface="Century Gothic"/>
                <a:cs typeface="Century Gothic"/>
                <a:sym typeface="Century Gothic"/>
              </a:rPr>
              <a:t> +3CO → 2Fe + 3CO</a:t>
            </a:r>
            <a:r>
              <a:rPr lang="en-GB" sz="1200" b="1" i="0" u="none" strike="noStrike" cap="none" baseline="-25000" dirty="0">
                <a:solidFill>
                  <a:srgbClr val="000000"/>
                </a:solidFill>
                <a:latin typeface="Century Gothic"/>
                <a:ea typeface="Century Gothic"/>
                <a:cs typeface="Century Gothic"/>
                <a:sym typeface="Century Gothic"/>
              </a:rPr>
              <a:t>2</a:t>
            </a:r>
            <a:endParaRPr lang="en-GB" sz="800" b="1" baseline="-25000" dirty="0"/>
          </a:p>
          <a:p>
            <a:pPr marR="0" lvl="0" rtl="0">
              <a:lnSpc>
                <a:spcPct val="100000"/>
              </a:lnSpc>
              <a:spcBef>
                <a:spcPts val="0"/>
              </a:spcBef>
              <a:spcAft>
                <a:spcPts val="0"/>
              </a:spcAft>
              <a:buClr>
                <a:srgbClr val="000000"/>
              </a:buClr>
              <a:buSzPts val="2400"/>
            </a:pPr>
            <a:endParaRPr lang="en-GB" b="0" dirty="0"/>
          </a:p>
          <a:p>
            <a:pPr marR="0" lvl="0" rtl="0">
              <a:lnSpc>
                <a:spcPct val="100000"/>
              </a:lnSpc>
              <a:spcBef>
                <a:spcPts val="0"/>
              </a:spcBef>
              <a:spcAft>
                <a:spcPts val="0"/>
              </a:spcAft>
              <a:buClr>
                <a:srgbClr val="000000"/>
              </a:buClr>
              <a:buSzPts val="2400"/>
            </a:pPr>
            <a:endParaRPr lang="en-US" b="0" dirty="0"/>
          </a:p>
        </p:txBody>
      </p:sp>
    </p:spTree>
    <p:extLst>
      <p:ext uri="{BB962C8B-B14F-4D97-AF65-F5344CB8AC3E}">
        <p14:creationId xmlns:p14="http://schemas.microsoft.com/office/powerpoint/2010/main" val="4688060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rtl="0">
              <a:lnSpc>
                <a:spcPct val="100000"/>
              </a:lnSpc>
              <a:spcBef>
                <a:spcPts val="0"/>
              </a:spcBef>
              <a:spcAft>
                <a:spcPts val="0"/>
              </a:spcAft>
              <a:buClr>
                <a:srgbClr val="000000"/>
              </a:buClr>
              <a:buSzPts val="1400"/>
              <a:buFont typeface="Arial"/>
              <a:buNone/>
            </a:pPr>
            <a:r>
              <a:rPr lang="en-GB" sz="1200" b="1" i="0" u="none" strike="noStrike" cap="none" dirty="0" err="1">
                <a:solidFill>
                  <a:schemeClr val="dk1"/>
                </a:solidFill>
                <a:latin typeface="Century Gothic"/>
                <a:ea typeface="Century Gothic"/>
                <a:cs typeface="Century Gothic"/>
                <a:sym typeface="Century Gothic"/>
              </a:rPr>
              <a:t>PhET</a:t>
            </a:r>
            <a:r>
              <a:rPr lang="en-GB" sz="1200" b="1" i="0" u="none" strike="noStrike" cap="none" dirty="0">
                <a:solidFill>
                  <a:schemeClr val="dk1"/>
                </a:solidFill>
                <a:latin typeface="Century Gothic"/>
                <a:ea typeface="Century Gothic"/>
                <a:cs typeface="Century Gothic"/>
                <a:sym typeface="Century Gothic"/>
              </a:rPr>
              <a:t> Link: https://</a:t>
            </a:r>
            <a:r>
              <a:rPr lang="en-GB" sz="1200" b="1" i="0" u="none" strike="noStrike" cap="none" dirty="0" err="1">
                <a:solidFill>
                  <a:schemeClr val="dk1"/>
                </a:solidFill>
                <a:latin typeface="Century Gothic"/>
                <a:ea typeface="Century Gothic"/>
                <a:cs typeface="Century Gothic"/>
                <a:sym typeface="Century Gothic"/>
              </a:rPr>
              <a:t>phet.colorado.edu</a:t>
            </a:r>
            <a:r>
              <a:rPr lang="en-GB" sz="1200" b="1" i="0" u="none" strike="noStrike" cap="none" dirty="0">
                <a:solidFill>
                  <a:schemeClr val="dk1"/>
                </a:solidFill>
                <a:latin typeface="Century Gothic"/>
                <a:ea typeface="Century Gothic"/>
                <a:cs typeface="Century Gothic"/>
                <a:sym typeface="Century Gothic"/>
              </a:rPr>
              <a:t>/sims/html/balancing-chemical-equations/latest/balancing-chemical-</a:t>
            </a:r>
            <a:r>
              <a:rPr lang="en-GB" sz="1200" b="1" i="0" u="none" strike="noStrike" cap="none" dirty="0" err="1">
                <a:solidFill>
                  <a:schemeClr val="dk1"/>
                </a:solidFill>
                <a:latin typeface="Century Gothic"/>
                <a:ea typeface="Century Gothic"/>
                <a:cs typeface="Century Gothic"/>
                <a:sym typeface="Century Gothic"/>
              </a:rPr>
              <a:t>equations_en.html</a:t>
            </a:r>
            <a:endParaRPr lang="en-GB" sz="1200" b="1" i="0" u="none" strike="noStrike" cap="none" dirty="0">
              <a:solidFill>
                <a:schemeClr val="dk1"/>
              </a:solidFill>
              <a:latin typeface="Century Gothic"/>
              <a:ea typeface="Century Gothic"/>
              <a:cs typeface="Century Gothic"/>
              <a:sym typeface="Century Gothic"/>
            </a:endParaRPr>
          </a:p>
          <a:p>
            <a:pPr marL="228600" marR="0" lvl="0" indent="0" algn="l" rtl="0">
              <a:lnSpc>
                <a:spcPct val="100000"/>
              </a:lnSpc>
              <a:spcBef>
                <a:spcPts val="0"/>
              </a:spcBef>
              <a:spcAft>
                <a:spcPts val="0"/>
              </a:spcAft>
              <a:buClr>
                <a:srgbClr val="000000"/>
              </a:buClr>
              <a:buSzPts val="1400"/>
              <a:buFont typeface="Arial"/>
              <a:buNone/>
            </a:pPr>
            <a:endParaRPr lang="en-GB" sz="1200" b="1" i="0" u="none" strike="noStrike" cap="none" dirty="0">
              <a:solidFill>
                <a:schemeClr val="dk1"/>
              </a:solidFill>
              <a:latin typeface="Century Gothic"/>
              <a:ea typeface="Century Gothic"/>
              <a:cs typeface="Century Gothic"/>
              <a:sym typeface="Century Gothic"/>
            </a:endParaRPr>
          </a:p>
          <a:p>
            <a:pPr marL="228600" marR="0" lvl="0" indent="0" algn="l" rtl="0">
              <a:lnSpc>
                <a:spcPct val="100000"/>
              </a:lnSpc>
              <a:spcBef>
                <a:spcPts val="0"/>
              </a:spcBef>
              <a:spcAft>
                <a:spcPts val="0"/>
              </a:spcAft>
              <a:buClr>
                <a:srgbClr val="000000"/>
              </a:buClr>
              <a:buSzPts val="1400"/>
              <a:buFont typeface="Arial"/>
              <a:buNone/>
            </a:pPr>
            <a:r>
              <a:rPr lang="en-GB" sz="1200" b="1" i="0" u="none" strike="noStrike" cap="none" dirty="0">
                <a:solidFill>
                  <a:schemeClr val="dk1"/>
                </a:solidFill>
                <a:latin typeface="Century Gothic"/>
                <a:ea typeface="Century Gothic"/>
                <a:cs typeface="Century Gothic"/>
                <a:sym typeface="Century Gothic"/>
              </a:rPr>
              <a:t>This activity helps students to visualise what the actual meaning of the coefficients is in terms of reactants and products.</a:t>
            </a:r>
          </a:p>
          <a:p>
            <a:pPr marL="228600" marR="0" lvl="0" indent="0" algn="l" rtl="0">
              <a:lnSpc>
                <a:spcPct val="100000"/>
              </a:lnSpc>
              <a:spcBef>
                <a:spcPts val="0"/>
              </a:spcBef>
              <a:spcAft>
                <a:spcPts val="0"/>
              </a:spcAft>
              <a:buClr>
                <a:srgbClr val="000000"/>
              </a:buClr>
              <a:buSzPts val="1400"/>
              <a:buFont typeface="Arial"/>
              <a:buNone/>
            </a:pPr>
            <a:r>
              <a:rPr lang="en-GB" sz="1200" b="1" i="0" u="none" strike="noStrike" cap="none" dirty="0">
                <a:solidFill>
                  <a:schemeClr val="dk1"/>
                </a:solidFill>
                <a:latin typeface="Century Gothic"/>
                <a:ea typeface="Century Gothic"/>
                <a:cs typeface="Century Gothic"/>
                <a:sym typeface="Century Gothic"/>
              </a:rPr>
              <a:t>This works even better if students can each access and play with this on their own on computers or </a:t>
            </a:r>
            <a:r>
              <a:rPr lang="en-GB" sz="1200" b="1" i="0" u="none" strike="noStrike" cap="none" dirty="0" err="1">
                <a:solidFill>
                  <a:schemeClr val="dk1"/>
                </a:solidFill>
                <a:latin typeface="Century Gothic"/>
                <a:ea typeface="Century Gothic"/>
                <a:cs typeface="Century Gothic"/>
                <a:sym typeface="Century Gothic"/>
              </a:rPr>
              <a:t>ipads</a:t>
            </a:r>
            <a:r>
              <a:rPr lang="en-GB" sz="1200" b="1" i="0" u="none" strike="noStrike" cap="none" dirty="0">
                <a:solidFill>
                  <a:schemeClr val="dk1"/>
                </a:solidFill>
                <a:latin typeface="Century Gothic"/>
                <a:ea typeface="Century Gothic"/>
                <a:cs typeface="Century Gothic"/>
                <a:sym typeface="Century Gothic"/>
              </a:rPr>
              <a:t>.</a:t>
            </a:r>
          </a:p>
          <a:p>
            <a:pPr marL="228600" marR="0" lvl="0" indent="0" algn="l" rtl="0">
              <a:lnSpc>
                <a:spcPct val="100000"/>
              </a:lnSpc>
              <a:spcBef>
                <a:spcPts val="0"/>
              </a:spcBef>
              <a:spcAft>
                <a:spcPts val="0"/>
              </a:spcAft>
              <a:buClr>
                <a:srgbClr val="000000"/>
              </a:buClr>
              <a:buSzPts val="1400"/>
              <a:buFont typeface="Arial"/>
              <a:buNone/>
            </a:pPr>
            <a:r>
              <a:rPr lang="en-GB" sz="1200" b="1" i="0" u="none" strike="noStrike" cap="none" dirty="0">
                <a:solidFill>
                  <a:schemeClr val="dk1"/>
                </a:solidFill>
                <a:latin typeface="Century Gothic"/>
                <a:ea typeface="Century Gothic"/>
                <a:cs typeface="Century Gothic"/>
                <a:sym typeface="Century Gothic"/>
              </a:rPr>
              <a:t>It can be run where you place students in groups and ask them to work out the solution together (like a quiz), and then score each team when they get it correct.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This slide contains an alternative method which can be used to balance equations.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This slide recaps learning from unit C2.2 (Changing Substances). It might be appropriate for some classes to revisit ideas from that unit – feel free to add slides/activities, or to reteach lessons from that prior unit so that students start this unit with all necessary prior knowledge.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It is worth emphasising what the numbers before and after the symbols mean.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aseline="0" dirty="0"/>
              <a:t>There is a good video explaining the </a:t>
            </a:r>
            <a:r>
              <a:rPr lang="en-GB" b="1" baseline="0" dirty="0"/>
              <a:t>box method</a:t>
            </a:r>
            <a:r>
              <a:rPr lang="en-GB" baseline="0" dirty="0"/>
              <a:t>: https://</a:t>
            </a:r>
            <a:r>
              <a:rPr lang="en-GB" baseline="0" dirty="0" err="1"/>
              <a:t>www.youtube.com</a:t>
            </a:r>
            <a:r>
              <a:rPr lang="en-GB" baseline="0" dirty="0"/>
              <a:t>/</a:t>
            </a:r>
            <a:r>
              <a:rPr lang="en-GB" baseline="0" dirty="0" err="1"/>
              <a:t>watch?v</a:t>
            </a:r>
            <a:r>
              <a:rPr lang="en-GB" baseline="0" dirty="0"/>
              <a:t>=ZL7N8RZ4vfY see video link. The slide mirrors the video so could be taught with or without the video.</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endParaRPr lang="en-GB" dirty="0"/>
          </a:p>
        </p:txBody>
      </p:sp>
      <p:sp>
        <p:nvSpPr>
          <p:cNvPr id="4" name="Slide Number Placeholder 3"/>
          <p:cNvSpPr>
            <a:spLocks noGrp="1"/>
          </p:cNvSpPr>
          <p:nvPr>
            <p:ph type="sldNum" sz="quarter" idx="10"/>
          </p:nvPr>
        </p:nvSpPr>
        <p:spPr/>
        <p:txBody>
          <a:bodyPr/>
          <a:lstStyle/>
          <a:p>
            <a:fld id="{4B7F327E-D879-4193-B0D7-BEE89950DB5C}" type="slidenum">
              <a:rPr lang="en-GB" smtClean="0"/>
              <a:t>13</a:t>
            </a:fld>
            <a:endParaRPr lang="en-GB"/>
          </a:p>
        </p:txBody>
      </p:sp>
    </p:spTree>
    <p:extLst>
      <p:ext uri="{BB962C8B-B14F-4D97-AF65-F5344CB8AC3E}">
        <p14:creationId xmlns:p14="http://schemas.microsoft.com/office/powerpoint/2010/main" val="30718118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286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cap="none" dirty="0">
                <a:solidFill>
                  <a:schemeClr val="dk1"/>
                </a:solidFill>
                <a:latin typeface="Calibri"/>
                <a:cs typeface="Calibri"/>
                <a:sym typeface="Calibri"/>
              </a:rPr>
              <a:t>Answer: 2</a:t>
            </a:r>
            <a:r>
              <a:rPr lang="en-GB" sz="1200" dirty="0"/>
              <a:t>H</a:t>
            </a:r>
            <a:r>
              <a:rPr lang="en-GB" sz="1200" baseline="-25000" dirty="0"/>
              <a:t>2</a:t>
            </a:r>
            <a:r>
              <a:rPr lang="en-GB" sz="1200" dirty="0"/>
              <a:t>O</a:t>
            </a:r>
            <a:r>
              <a:rPr lang="en-GB" sz="1200" baseline="-25000" dirty="0"/>
              <a:t>2</a:t>
            </a:r>
            <a:r>
              <a:rPr lang="en-GB" sz="1200" dirty="0"/>
              <a:t> → </a:t>
            </a:r>
            <a:r>
              <a:rPr lang="en-GB" sz="1200" b="1" dirty="0"/>
              <a:t>2</a:t>
            </a:r>
            <a:r>
              <a:rPr lang="en-GB" sz="1200" dirty="0"/>
              <a:t>H</a:t>
            </a:r>
            <a:r>
              <a:rPr lang="en-GB" sz="1200" baseline="-25000" dirty="0"/>
              <a:t>2</a:t>
            </a:r>
            <a:r>
              <a:rPr lang="en-GB" sz="1200" dirty="0"/>
              <a:t>O + O</a:t>
            </a:r>
            <a:r>
              <a:rPr lang="en-GB" sz="1200" baseline="-25000" dirty="0"/>
              <a:t>2</a:t>
            </a:r>
          </a:p>
          <a:p>
            <a:pPr marL="228600" lvl="0" indent="0" algn="l" rtl="0">
              <a:lnSpc>
                <a:spcPct val="100000"/>
              </a:lnSpc>
              <a:spcBef>
                <a:spcPts val="0"/>
              </a:spcBef>
              <a:spcAft>
                <a:spcPts val="0"/>
              </a:spcAft>
              <a:buSzPts val="1400"/>
              <a:buFont typeface="Arial"/>
              <a:buNone/>
            </a:pPr>
            <a:endParaRPr lang="en-GB" dirty="0"/>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14</a:t>
            </a:fld>
            <a:endParaRPr lang="en-GB"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756589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Talking points:</a:t>
            </a:r>
          </a:p>
          <a:p>
            <a:r>
              <a:rPr lang="en-US" dirty="0"/>
              <a:t>1. Equation 1 does not represent a chemical reaction very well because the components of the reactants is not the same as those in the products – there are more parts in the reactants.</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2. Equation 2 is a good representation of a chemical reaction. This might be an opportunity to pick up on the misconception that substances have to be mixed for a reaction to take place. This is not true (e.g. thermal decomposition). </a:t>
            </a:r>
            <a:r>
              <a:rPr lang="en-GB" sz="1200" b="0" i="0" u="none" strike="noStrike" cap="none" dirty="0">
                <a:solidFill>
                  <a:schemeClr val="dk1"/>
                </a:solidFill>
                <a:effectLst/>
                <a:latin typeface="Calibri"/>
                <a:ea typeface="Calibri"/>
                <a:cs typeface="Calibri"/>
                <a:sym typeface="Calibri"/>
              </a:rPr>
              <a:t>Students often assume that chemical reactions are synthesis reactions and assume that decompositions are physical changes because they're being broken up.</a:t>
            </a:r>
            <a:endParaRPr lang="en-US" dirty="0"/>
          </a:p>
          <a:p>
            <a:r>
              <a:rPr lang="en-US" dirty="0"/>
              <a:t>3. Equation 3 does not represent a chemical reaction because there is no change – the components (or atoms) do not rearrange.</a:t>
            </a:r>
          </a:p>
          <a:p>
            <a:endParaRPr lang="en-US"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Calibri"/>
              <a:cs typeface="Calibri"/>
              <a:sym typeface="Calibri"/>
            </a:endParaRPr>
          </a:p>
          <a:p>
            <a:r>
              <a:rPr lang="en-GB" sz="1200" b="0" i="0" u="none" strike="noStrike" cap="none" dirty="0">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Calibri"/>
                <a:ea typeface="Calibri"/>
                <a:cs typeface="Calibri"/>
                <a:sym typeface="Calibri"/>
              </a:rPr>
              <a:t>Respond to one another.</a:t>
            </a:r>
            <a:endParaRPr lang="en-GB" dirty="0"/>
          </a:p>
          <a:p>
            <a:endParaRPr lang="en-GB" dirty="0"/>
          </a:p>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15</a:t>
            </a:fld>
            <a:endParaRPr lang="en-GB"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658839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
        <p:cNvGrpSpPr/>
        <p:nvPr/>
      </p:nvGrpSpPr>
      <p:grpSpPr>
        <a:xfrm>
          <a:off x="0" y="0"/>
          <a:ext cx="0" cy="0"/>
          <a:chOff x="0" y="0"/>
          <a:chExt cx="0" cy="0"/>
        </a:xfrm>
      </p:grpSpPr>
      <p:sp>
        <p:nvSpPr>
          <p:cNvPr id="267" name="Google Shape;267;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8" name="Google Shape;268;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228600" marR="0" lvl="0" indent="0" algn="l" rtl="0">
              <a:lnSpc>
                <a:spcPct val="100000"/>
              </a:lnSpc>
              <a:spcBef>
                <a:spcPts val="0"/>
              </a:spcBef>
              <a:spcAft>
                <a:spcPts val="0"/>
              </a:spcAft>
              <a:buClr>
                <a:srgbClr val="000000"/>
              </a:buClr>
              <a:buSzPts val="1400"/>
              <a:buFont typeface="Arial"/>
              <a:buNone/>
            </a:pPr>
            <a:r>
              <a:rPr lang="en-GB" sz="1200" b="1" i="0" u="none" strike="noStrike" cap="none" dirty="0">
                <a:solidFill>
                  <a:schemeClr val="dk1"/>
                </a:solidFill>
                <a:latin typeface="Century Gothic"/>
                <a:ea typeface="Century Gothic"/>
                <a:cs typeface="Century Gothic"/>
                <a:sym typeface="Century Gothic"/>
              </a:rPr>
              <a:t>There are three worksheets with equations to balance. Sheet 1 is the lowest difficulty. Sheet 3 is the most difficult with equations including brackets.</a:t>
            </a:r>
          </a:p>
          <a:p>
            <a:pPr marL="228600" marR="0" lvl="0" indent="0" algn="l" rtl="0">
              <a:lnSpc>
                <a:spcPct val="100000"/>
              </a:lnSpc>
              <a:spcBef>
                <a:spcPts val="0"/>
              </a:spcBef>
              <a:spcAft>
                <a:spcPts val="0"/>
              </a:spcAft>
              <a:buClr>
                <a:srgbClr val="000000"/>
              </a:buClr>
              <a:buSzPts val="1400"/>
              <a:buFont typeface="Arial"/>
              <a:buNone/>
            </a:pPr>
            <a:endParaRPr lang="en-GB" sz="1200" b="1" i="0" u="none" strike="noStrike" cap="none" dirty="0">
              <a:solidFill>
                <a:schemeClr val="dk1"/>
              </a:solidFill>
              <a:latin typeface="Century Gothic"/>
              <a:ea typeface="Century Gothic"/>
              <a:cs typeface="Century Gothic"/>
              <a:sym typeface="Century Gothic"/>
            </a:endParaRPr>
          </a:p>
          <a:p>
            <a:pPr marL="228600" marR="0" lvl="0" indent="0" algn="l" rtl="0">
              <a:lnSpc>
                <a:spcPct val="100000"/>
              </a:lnSpc>
              <a:spcBef>
                <a:spcPts val="0"/>
              </a:spcBef>
              <a:spcAft>
                <a:spcPts val="0"/>
              </a:spcAft>
              <a:buClr>
                <a:srgbClr val="000000"/>
              </a:buClr>
              <a:buSzPts val="1400"/>
              <a:buFont typeface="Arial"/>
              <a:buNone/>
            </a:pPr>
            <a:r>
              <a:rPr lang="en-GB" sz="1200" b="1" i="0" u="none" strike="noStrike" cap="none" dirty="0">
                <a:solidFill>
                  <a:schemeClr val="dk1"/>
                </a:solidFill>
                <a:latin typeface="Century Gothic"/>
                <a:ea typeface="Century Gothic"/>
                <a:cs typeface="Century Gothic"/>
                <a:sym typeface="Century Gothic"/>
              </a:rPr>
              <a:t>Remind students that although there is space to write coefficients, in many instances they may not need to include them.</a:t>
            </a:r>
          </a:p>
          <a:p>
            <a:pPr marL="228600" marR="0" lvl="0" indent="0" algn="l" rtl="0">
              <a:lnSpc>
                <a:spcPct val="100000"/>
              </a:lnSpc>
              <a:spcBef>
                <a:spcPts val="0"/>
              </a:spcBef>
              <a:spcAft>
                <a:spcPts val="0"/>
              </a:spcAft>
              <a:buClr>
                <a:srgbClr val="000000"/>
              </a:buClr>
              <a:buSzPts val="1400"/>
              <a:buFont typeface="Arial"/>
              <a:buNone/>
            </a:pPr>
            <a:endParaRPr lang="en-GB" sz="1200" b="1" i="0" u="none" strike="noStrike" cap="none" dirty="0">
              <a:solidFill>
                <a:schemeClr val="dk1"/>
              </a:solidFill>
              <a:latin typeface="Century Gothic"/>
              <a:ea typeface="Century Gothic"/>
              <a:cs typeface="Century Gothic"/>
              <a:sym typeface="Century Gothic"/>
            </a:endParaRPr>
          </a:p>
          <a:p>
            <a:pPr marL="228600" marR="0" lvl="0" indent="0" algn="l" rtl="0">
              <a:lnSpc>
                <a:spcPct val="100000"/>
              </a:lnSpc>
              <a:spcBef>
                <a:spcPts val="0"/>
              </a:spcBef>
              <a:spcAft>
                <a:spcPts val="0"/>
              </a:spcAft>
              <a:buClr>
                <a:srgbClr val="000000"/>
              </a:buClr>
              <a:buSzPts val="1400"/>
              <a:buFont typeface="Arial"/>
              <a:buNone/>
            </a:pPr>
            <a:r>
              <a:rPr lang="en-GB" sz="1200" b="1" i="0" u="none" strike="noStrike" cap="none" dirty="0">
                <a:solidFill>
                  <a:schemeClr val="dk1"/>
                </a:solidFill>
                <a:latin typeface="Century Gothic"/>
                <a:ea typeface="Century Gothic"/>
                <a:cs typeface="Century Gothic"/>
                <a:sym typeface="Century Gothic"/>
              </a:rPr>
              <a:t>Consider the number and difficulty of questions you give to students. You can ask them to work these out in pairs for additional support. Display the rules and a worked example for students to refer to. </a:t>
            </a:r>
          </a:p>
          <a:p>
            <a:pPr marL="228600" marR="0" lvl="0" indent="0" algn="l" rtl="0">
              <a:lnSpc>
                <a:spcPct val="100000"/>
              </a:lnSpc>
              <a:spcBef>
                <a:spcPts val="0"/>
              </a:spcBef>
              <a:spcAft>
                <a:spcPts val="0"/>
              </a:spcAft>
              <a:buClr>
                <a:srgbClr val="000000"/>
              </a:buClr>
              <a:buSzPts val="1400"/>
              <a:buFont typeface="Arial"/>
              <a:buNone/>
            </a:pPr>
            <a:endParaRPr lang="en-GB" sz="1200" b="1" i="0" u="none" strike="noStrike" cap="none" dirty="0">
              <a:solidFill>
                <a:schemeClr val="dk1"/>
              </a:solidFill>
              <a:latin typeface="Century Gothic"/>
              <a:ea typeface="Century Gothic"/>
              <a:cs typeface="Century Gothic"/>
              <a:sym typeface="Century Gothic"/>
            </a:endParaRPr>
          </a:p>
          <a:p>
            <a:pPr marL="228600" marR="0" lvl="0" indent="0" algn="l" rtl="0">
              <a:lnSpc>
                <a:spcPct val="100000"/>
              </a:lnSpc>
              <a:spcBef>
                <a:spcPts val="0"/>
              </a:spcBef>
              <a:spcAft>
                <a:spcPts val="0"/>
              </a:spcAft>
              <a:buClr>
                <a:srgbClr val="000000"/>
              </a:buClr>
              <a:buSzPts val="1400"/>
              <a:buFont typeface="Arial"/>
              <a:buNone/>
            </a:pPr>
            <a:r>
              <a:rPr lang="en-GB" sz="1200" b="1" i="0" u="none" strike="noStrike" cap="none" dirty="0">
                <a:solidFill>
                  <a:schemeClr val="dk1"/>
                </a:solidFill>
                <a:latin typeface="Century Gothic"/>
                <a:ea typeface="Century Gothic"/>
                <a:cs typeface="Century Gothic"/>
                <a:sym typeface="Century Gothic"/>
              </a:rPr>
              <a:t>All answers are on one answer sheet for the teacher.</a:t>
            </a:r>
            <a:endParaRPr sz="1200" b="1" i="0" u="none" strike="noStrike" cap="none" dirty="0">
              <a:solidFill>
                <a:schemeClr val="dk1"/>
              </a:solidFill>
              <a:latin typeface="Century Gothic"/>
              <a:ea typeface="Century Gothic"/>
              <a:cs typeface="Century Gothic"/>
              <a:sym typeface="Century Gothic"/>
            </a:endParaRPr>
          </a:p>
        </p:txBody>
      </p:sp>
      <p:sp>
        <p:nvSpPr>
          <p:cNvPr id="269" name="Google Shape;269;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16</a:t>
            </a:fld>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slide models the process of answering a </a:t>
            </a:r>
            <a:r>
              <a:rPr lang="en-GB" b="1" dirty="0"/>
              <a:t>describe</a:t>
            </a:r>
            <a:r>
              <a:rPr lang="en-GB" dirty="0"/>
              <a:t> question.</a:t>
            </a:r>
          </a:p>
          <a:p>
            <a:endParaRPr lang="en-GB" dirty="0"/>
          </a:p>
          <a:p>
            <a:r>
              <a:rPr lang="en-GB" dirty="0"/>
              <a:t>Firstly, students are presented with a generic </a:t>
            </a:r>
            <a:r>
              <a:rPr lang="en-GB" b="1" dirty="0"/>
              <a:t>describe</a:t>
            </a:r>
            <a:r>
              <a:rPr lang="en-GB" dirty="0"/>
              <a:t> question, along with a model answer. Students are also given some simple guidance to follow for producing their own describe answer.</a:t>
            </a:r>
          </a:p>
          <a:p>
            <a:endParaRPr lang="en-GB" dirty="0"/>
          </a:p>
          <a:p>
            <a:r>
              <a:rPr lang="en-GB" dirty="0"/>
              <a:t>The generic question and answer should be used by the teacher to remind students of </a:t>
            </a:r>
          </a:p>
          <a:p>
            <a:pPr>
              <a:buFont typeface="Arial" panose="020B0604020202020204" pitchFamily="34" charset="0"/>
              <a:buChar char="•"/>
            </a:pPr>
            <a:r>
              <a:rPr lang="en-GB" dirty="0"/>
              <a:t>the key features of a great answer</a:t>
            </a:r>
          </a:p>
          <a:p>
            <a:pPr>
              <a:buFont typeface="Arial" panose="020B0604020202020204" pitchFamily="34" charset="0"/>
              <a:buChar char="•"/>
            </a:pPr>
            <a:r>
              <a:rPr lang="en-GB" dirty="0"/>
              <a:t>how to structure their answer</a:t>
            </a:r>
          </a:p>
          <a:p>
            <a:pPr>
              <a:buFont typeface="Arial" panose="020B0604020202020204" pitchFamily="34" charset="0"/>
              <a:buChar char="•"/>
            </a:pPr>
            <a:r>
              <a:rPr lang="en-GB" dirty="0"/>
              <a:t>why the model answer is a good example</a:t>
            </a:r>
          </a:p>
          <a:p>
            <a:pPr>
              <a:buFont typeface="Arial" panose="020B0604020202020204" pitchFamily="34" charset="0"/>
              <a:buChar char="•"/>
            </a:pPr>
            <a:endParaRPr lang="en-GB" dirty="0"/>
          </a:p>
          <a:p>
            <a:pPr marL="228600" indent="0">
              <a:buFont typeface="Arial" panose="020B0604020202020204" pitchFamily="34" charset="0"/>
              <a:buNone/>
            </a:pPr>
            <a:r>
              <a:rPr lang="en-GB" dirty="0"/>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dirty="0"/>
              <a:t>pair students up to write an answer together</a:t>
            </a:r>
          </a:p>
          <a:p>
            <a:pPr marL="400050" indent="-171450">
              <a:buFont typeface="Arial" panose="020B0604020202020204" pitchFamily="34" charset="0"/>
              <a:buChar char="•"/>
            </a:pPr>
            <a:r>
              <a:rPr lang="en-GB" dirty="0"/>
              <a:t>list for students the key words you would like them to include in the answer</a:t>
            </a:r>
          </a:p>
          <a:p>
            <a:pPr marL="400050" indent="-171450">
              <a:buFont typeface="Arial" panose="020B0604020202020204" pitchFamily="34" charset="0"/>
              <a:buChar char="•"/>
            </a:pPr>
            <a:r>
              <a:rPr lang="en-GB" dirty="0"/>
              <a:t>provide a writing frame or ‘points to include’ for students</a:t>
            </a:r>
          </a:p>
          <a:p>
            <a:pPr marL="228600" indent="0">
              <a:buFont typeface="Arial" panose="020B0604020202020204" pitchFamily="34" charset="0"/>
              <a:buNone/>
            </a:pPr>
            <a:endParaRPr lang="en-GB" dirty="0"/>
          </a:p>
          <a:p>
            <a:pPr marL="228600" indent="0">
              <a:buFont typeface="Arial" panose="020B0604020202020204" pitchFamily="34" charset="0"/>
              <a:buNone/>
            </a:pPr>
            <a:r>
              <a:rPr lang="en-GB" dirty="0"/>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9440266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1" name="Google Shape;291;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GB" b="1" dirty="0"/>
              <a:t>Q1. Answer: A</a:t>
            </a:r>
          </a:p>
          <a:p>
            <a:pPr marL="0" lvl="0" indent="0" algn="l" rtl="0">
              <a:lnSpc>
                <a:spcPct val="100000"/>
              </a:lnSpc>
              <a:spcBef>
                <a:spcPts val="0"/>
              </a:spcBef>
              <a:spcAft>
                <a:spcPts val="0"/>
              </a:spcAft>
              <a:buSzPts val="1400"/>
              <a:buNone/>
            </a:pPr>
            <a:r>
              <a:rPr lang="en-GB" b="0" dirty="0"/>
              <a:t>If students answer B, it suggests they do not think that the coefficient ‘2’ multiplies the chlorine part of the HCl. If students answer C, it suggests that they have ignored the coefficient of ‘2’. </a:t>
            </a:r>
            <a:r>
              <a:rPr lang="en-GB" b="0" i="1" dirty="0"/>
              <a:t>To fix-it, show students using molymods model of HCl what that 2 actually means – it’s 2  of the whole molecule. Have students practice counting the numbers of atoms shown in equations.</a:t>
            </a:r>
          </a:p>
          <a:p>
            <a:pPr marL="0" lvl="0" indent="0" algn="l" rtl="0">
              <a:lnSpc>
                <a:spcPct val="100000"/>
              </a:lnSpc>
              <a:spcBef>
                <a:spcPts val="0"/>
              </a:spcBef>
              <a:spcAft>
                <a:spcPts val="0"/>
              </a:spcAft>
              <a:buSzPts val="1400"/>
              <a:buNone/>
            </a:pPr>
            <a:r>
              <a:rPr lang="en-GB" b="1" dirty="0"/>
              <a:t>Q2. Answer: C</a:t>
            </a:r>
          </a:p>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b="0" dirty="0"/>
              <a:t>If students answer A, it suggests that they have added 18 to 10, 10 being the number of atoms of hydrogen they’ve incorrectly calculated is in H2O. In this case, students have added the 8 and 2 together instead of multiplying. If students answer B, it suggests they have only counted the hydrogens in the water, and not in the other product. </a:t>
            </a:r>
            <a:r>
              <a:rPr lang="en-GB" b="0" i="1" dirty="0"/>
              <a:t>To fix-it, give students similar equations to count the number of different types of atoms in to practice this. Show students that the atoms may not be together in the equation, and they should count all atoms on the right hand side of the arrow as these are all products.</a:t>
            </a:r>
            <a:endParaRPr lang="en-GB" b="0" dirty="0"/>
          </a:p>
          <a:p>
            <a:pPr marL="0" lvl="0" indent="0" algn="l" rtl="0">
              <a:lnSpc>
                <a:spcPct val="100000"/>
              </a:lnSpc>
              <a:spcBef>
                <a:spcPts val="0"/>
              </a:spcBef>
              <a:spcAft>
                <a:spcPts val="0"/>
              </a:spcAft>
              <a:buSzPts val="1400"/>
              <a:buNone/>
            </a:pPr>
            <a:r>
              <a:rPr lang="en-GB" b="1" dirty="0"/>
              <a:t>Q3. Answer: C</a:t>
            </a:r>
          </a:p>
          <a:p>
            <a:pPr marL="0" lvl="0" indent="0" algn="l" rtl="0">
              <a:lnSpc>
                <a:spcPct val="100000"/>
              </a:lnSpc>
              <a:spcBef>
                <a:spcPts val="0"/>
              </a:spcBef>
              <a:spcAft>
                <a:spcPts val="0"/>
              </a:spcAft>
              <a:buSzPts val="1400"/>
              <a:buNone/>
            </a:pPr>
            <a:r>
              <a:rPr lang="en-GB" b="0" dirty="0"/>
              <a:t>If </a:t>
            </a:r>
            <a:r>
              <a:rPr lang="en-GB" b="0"/>
              <a:t>students answer </a:t>
            </a:r>
            <a:r>
              <a:rPr lang="en-GB" b="0" dirty="0"/>
              <a:t>A or B, it suggests that they are either not sure what is meant by conservation of mass or have difficulty recognising a balanced equation. </a:t>
            </a:r>
            <a:r>
              <a:rPr lang="en-GB" b="0" i="1" dirty="0"/>
              <a:t>To fix-it, give students equations to help them practice working out if equations are balanced and explain how this links to the law of conservation of mass.</a:t>
            </a:r>
            <a:endParaRPr b="1" i="1" dirty="0"/>
          </a:p>
        </p:txBody>
      </p:sp>
      <p:sp>
        <p:nvSpPr>
          <p:cNvPr id="292" name="Google Shape;292;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23</a:t>
            </a:fld>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cap="none" dirty="0">
                <a:solidFill>
                  <a:srgbClr val="235889"/>
                </a:solidFill>
                <a:latin typeface="Century Gothic"/>
                <a:ea typeface="Century Gothic"/>
                <a:cs typeface="Century Gothic"/>
                <a:sym typeface="Century Gothic"/>
              </a:rPr>
              <a:t>Big idea: Reactions rearrange matter.</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b="1" i="0" u="none" strike="noStrike" cap="none" dirty="0">
              <a:solidFill>
                <a:srgbClr val="235889"/>
              </a:solidFill>
              <a:latin typeface="Century Gothic"/>
              <a:ea typeface="Century Gothic"/>
              <a:cs typeface="Century Gothic"/>
              <a:sym typeface="Century Gothic"/>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0" i="0" u="none" strike="noStrike" cap="none" dirty="0">
                <a:solidFill>
                  <a:srgbClr val="235889"/>
                </a:solidFill>
                <a:latin typeface="Century Gothic"/>
                <a:ea typeface="Century Gothic"/>
                <a:cs typeface="Century Gothic"/>
                <a:sym typeface="Century Gothic"/>
              </a:rPr>
              <a:t>By this point, students should be comfortable with determining if an equation is balanced, based on their knowledge and application of conservation of mass, subscripts and coefficients. In this lesson, you will be modelling how to approach balancing an equation, and students will be given plenty of practice. This will allow them to be more comfortable with determining the products of reactions in their future study.</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b="0" i="0" u="none" strike="noStrike" cap="none" dirty="0">
              <a:solidFill>
                <a:srgbClr val="235889"/>
              </a:solidFill>
              <a:latin typeface="Century Gothic"/>
              <a:ea typeface="Century Gothic"/>
              <a:cs typeface="Century Gothic"/>
              <a:sym typeface="Century Gothic"/>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cap="none" dirty="0">
                <a:solidFill>
                  <a:srgbClr val="235889"/>
                </a:solidFill>
                <a:latin typeface="Century Gothic"/>
                <a:ea typeface="Century Gothic"/>
                <a:cs typeface="Century Gothic"/>
                <a:sym typeface="Century Gothic"/>
              </a:rPr>
              <a:t>Suggested hook: </a:t>
            </a:r>
            <a:r>
              <a:rPr lang="en-GB" sz="1200" b="0" i="0" u="none" strike="noStrike" cap="none" dirty="0">
                <a:solidFill>
                  <a:srgbClr val="235889"/>
                </a:solidFill>
                <a:latin typeface="Century Gothic"/>
                <a:ea typeface="Century Gothic"/>
                <a:cs typeface="Century Gothic"/>
                <a:sym typeface="Century Gothic"/>
              </a:rPr>
              <a:t>Write </a:t>
            </a:r>
            <a:r>
              <a:rPr lang="en-GB" sz="1200" b="1" i="0" u="none" strike="noStrike" cap="none" dirty="0">
                <a:solidFill>
                  <a:srgbClr val="000000"/>
                </a:solidFill>
                <a:latin typeface="Century Gothic"/>
                <a:ea typeface="Century Gothic"/>
                <a:cs typeface="Century Gothic"/>
                <a:sym typeface="Century Gothic"/>
              </a:rPr>
              <a:t>H</a:t>
            </a:r>
            <a:r>
              <a:rPr lang="en-GB" sz="1200" b="1" i="0" u="none" strike="noStrike" cap="none" baseline="-25000" dirty="0">
                <a:solidFill>
                  <a:srgbClr val="000000"/>
                </a:solidFill>
                <a:latin typeface="Century Gothic"/>
                <a:ea typeface="Century Gothic"/>
                <a:cs typeface="Century Gothic"/>
                <a:sym typeface="Century Gothic"/>
              </a:rPr>
              <a:t>2</a:t>
            </a:r>
            <a:r>
              <a:rPr lang="en-GB" sz="1200" b="1" i="0" u="none" strike="noStrike" cap="none" dirty="0">
                <a:solidFill>
                  <a:srgbClr val="000000"/>
                </a:solidFill>
                <a:latin typeface="Century Gothic"/>
                <a:ea typeface="Century Gothic"/>
                <a:cs typeface="Century Gothic"/>
                <a:sym typeface="Century Gothic"/>
              </a:rPr>
              <a:t> + O</a:t>
            </a:r>
            <a:r>
              <a:rPr lang="en-GB" sz="1200" b="1" i="0" u="none" strike="noStrike" cap="none" baseline="-25000" dirty="0">
                <a:solidFill>
                  <a:srgbClr val="000000"/>
                </a:solidFill>
                <a:latin typeface="Century Gothic"/>
                <a:ea typeface="Century Gothic"/>
                <a:cs typeface="Century Gothic"/>
                <a:sym typeface="Century Gothic"/>
              </a:rPr>
              <a:t>2</a:t>
            </a:r>
            <a:r>
              <a:rPr lang="en-GB" sz="1200" b="1" i="0" u="none" strike="noStrike" cap="none" dirty="0">
                <a:solidFill>
                  <a:srgbClr val="000000"/>
                </a:solidFill>
                <a:latin typeface="Century Gothic"/>
                <a:ea typeface="Century Gothic"/>
                <a:cs typeface="Century Gothic"/>
                <a:sym typeface="Century Gothic"/>
              </a:rPr>
              <a:t> → H</a:t>
            </a:r>
            <a:r>
              <a:rPr lang="en-GB" sz="1200" b="1" i="0" u="none" strike="noStrike" cap="none" baseline="-25000" dirty="0">
                <a:solidFill>
                  <a:srgbClr val="000000"/>
                </a:solidFill>
                <a:latin typeface="Century Gothic"/>
                <a:ea typeface="Century Gothic"/>
                <a:cs typeface="Century Gothic"/>
                <a:sym typeface="Century Gothic"/>
              </a:rPr>
              <a:t>2</a:t>
            </a:r>
            <a:r>
              <a:rPr lang="en-GB" sz="1200" b="1" i="0" u="none" strike="noStrike" cap="none" dirty="0">
                <a:solidFill>
                  <a:srgbClr val="000000"/>
                </a:solidFill>
                <a:latin typeface="Century Gothic"/>
                <a:ea typeface="Century Gothic"/>
                <a:cs typeface="Century Gothic"/>
                <a:sym typeface="Century Gothic"/>
              </a:rPr>
              <a:t>O</a:t>
            </a:r>
            <a:r>
              <a:rPr lang="en-GB" sz="1200" b="1" i="0" u="none" strike="noStrike" cap="none" baseline="-25000" dirty="0">
                <a:solidFill>
                  <a:schemeClr val="dk1"/>
                </a:solidFill>
                <a:latin typeface="Calibri"/>
                <a:ea typeface="Century Gothic"/>
                <a:cs typeface="Calibri"/>
                <a:sym typeface="Calibri"/>
              </a:rPr>
              <a:t> </a:t>
            </a:r>
            <a:r>
              <a:rPr lang="en-GB" sz="1200" b="0" i="0" u="none" strike="noStrike" cap="none" baseline="0" dirty="0">
                <a:solidFill>
                  <a:schemeClr val="dk1"/>
                </a:solidFill>
                <a:latin typeface="Calibri"/>
                <a:ea typeface="Century Gothic"/>
                <a:cs typeface="Calibri"/>
                <a:sym typeface="Calibri"/>
              </a:rPr>
              <a:t>onto the whiteboard and ask the students how you would fix this equation. Emphasise that if you added a subscript 2 to water, you would actually be creating an entirely new compound – hydrogen peroxide. Hydrogen peroxide is used in hair dyes, bleaches and bathroom cleaners – you definitely don’t want to drink it like you would water!</a:t>
            </a:r>
            <a:endParaRPr lang="en-GB" sz="1200" b="0" i="0" u="none" strike="noStrike" cap="none" dirty="0">
              <a:solidFill>
                <a:srgbClr val="235889"/>
              </a:solidFill>
              <a:latin typeface="Century Gothic"/>
              <a:ea typeface="Century Gothic"/>
              <a:cs typeface="Century Gothic"/>
              <a:sym typeface="Century Gothic"/>
            </a:endParaRPr>
          </a:p>
          <a:p>
            <a:endParaRPr lang="en-GB" dirty="0"/>
          </a:p>
          <a:p>
            <a:endParaRPr lang="en-GB" sz="1200" b="1"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4</a:t>
            </a:fld>
            <a:endParaRPr lang="en-GB" sz="1200" b="0" i="0" u="none" strike="noStrike" cap="none" dirty="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446842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GB" b="1" dirty="0"/>
              <a:t>Purpose: </a:t>
            </a:r>
            <a:r>
              <a:rPr lang="en-GB" dirty="0"/>
              <a:t>to spend time on any gaps identified in previous learning from exit ticket feedback.</a:t>
            </a:r>
          </a:p>
          <a:p>
            <a:pPr marL="0" marR="0" lvl="0" indent="0" algn="l" rtl="0">
              <a:lnSpc>
                <a:spcPct val="100000"/>
              </a:lnSpc>
              <a:spcBef>
                <a:spcPts val="0"/>
              </a:spcBef>
              <a:spcAft>
                <a:spcPts val="0"/>
              </a:spcAft>
              <a:buClr>
                <a:schemeClr val="dk1"/>
              </a:buClr>
              <a:buSzPts val="1200"/>
              <a:buFont typeface="Calibri"/>
              <a:buNone/>
            </a:pPr>
            <a:endParaRPr lang="en-GB" dirty="0"/>
          </a:p>
          <a:p>
            <a:pPr marL="0" marR="0" lvl="0" indent="0" algn="l" rtl="0">
              <a:lnSpc>
                <a:spcPct val="100000"/>
              </a:lnSpc>
              <a:spcBef>
                <a:spcPts val="0"/>
              </a:spcBef>
              <a:spcAft>
                <a:spcPts val="0"/>
              </a:spcAft>
              <a:buClr>
                <a:schemeClr val="dk1"/>
              </a:buClr>
              <a:buSzPts val="1200"/>
              <a:buFont typeface="Calibri"/>
              <a:buNone/>
            </a:pPr>
            <a:r>
              <a:rPr lang="en-GB" b="1" dirty="0"/>
              <a:t>Fix-it guidance from previous exit ticket:</a:t>
            </a:r>
            <a:endParaRPr lang="en-GB" b="0" dirty="0"/>
          </a:p>
          <a:p>
            <a:pPr marL="0" marR="0" lvl="0" indent="0" algn="l" rtl="0">
              <a:lnSpc>
                <a:spcPct val="100000"/>
              </a:lnSpc>
              <a:spcBef>
                <a:spcPts val="0"/>
              </a:spcBef>
              <a:spcAft>
                <a:spcPts val="0"/>
              </a:spcAft>
              <a:buClr>
                <a:schemeClr val="dk1"/>
              </a:buClr>
              <a:buSzPts val="1200"/>
              <a:buFont typeface="+mj-lt"/>
              <a:buNone/>
            </a:pPr>
            <a:r>
              <a:rPr lang="en-GB" b="1" dirty="0"/>
              <a:t>Q1. Answer: C</a:t>
            </a:r>
          </a:p>
          <a:p>
            <a:pPr marL="0" marR="0" lvl="0" indent="0" algn="l" rtl="0">
              <a:lnSpc>
                <a:spcPct val="100000"/>
              </a:lnSpc>
              <a:spcBef>
                <a:spcPts val="0"/>
              </a:spcBef>
              <a:spcAft>
                <a:spcPts val="0"/>
              </a:spcAft>
              <a:buClr>
                <a:schemeClr val="dk1"/>
              </a:buClr>
              <a:buSzPts val="1200"/>
              <a:buFont typeface="+mj-lt"/>
              <a:buNone/>
            </a:pPr>
            <a:r>
              <a:rPr lang="en-GB" b="0" dirty="0"/>
              <a:t>If students answer A, they have (incorrectly) taken the mass of carbon dioxide away from the mass of copper oxide, which indicates that they have not grasped how the total mass of the reactants should be equal to the total mass of the products, and therefore do not yet understanding the law of conservation of mass as it relates to the mass of substances in an equation. If the student answers B, they have multiplied he two values together, showing a similar misunderstanding of the relevance of the masses of reactants and products. </a:t>
            </a:r>
            <a:r>
              <a:rPr lang="en-GB" i="1" dirty="0"/>
              <a:t>To fix-it, use molymods to explain what we mean by conservation of mass in a chemical reaction. Build molecules using molymods to represent the three substances in this question to demonstrate for students how the mass before and after the reaction should be the same. Ask students to complete similar questions, where the mass of some substances in a chemical reaction is provided, and students should use the law of conservation of mass to deduce the unknown mass.</a:t>
            </a:r>
          </a:p>
          <a:p>
            <a:pPr marL="0" marR="0" lvl="0" indent="0" algn="l" rtl="0">
              <a:lnSpc>
                <a:spcPct val="100000"/>
              </a:lnSpc>
              <a:spcBef>
                <a:spcPts val="0"/>
              </a:spcBef>
              <a:spcAft>
                <a:spcPts val="0"/>
              </a:spcAft>
              <a:buClr>
                <a:schemeClr val="dk1"/>
              </a:buClr>
              <a:buSzPts val="1200"/>
              <a:buFont typeface="+mj-lt"/>
              <a:buNone/>
            </a:pPr>
            <a:r>
              <a:rPr lang="en-GB" b="1" i="0" dirty="0"/>
              <a:t>Q2. </a:t>
            </a:r>
            <a:r>
              <a:rPr lang="en-GB" b="1" dirty="0"/>
              <a:t>Answer: A</a:t>
            </a:r>
          </a:p>
          <a:p>
            <a:pPr marL="0" marR="0" lvl="0" indent="0" algn="l" rtl="0">
              <a:lnSpc>
                <a:spcPct val="100000"/>
              </a:lnSpc>
              <a:spcBef>
                <a:spcPts val="0"/>
              </a:spcBef>
              <a:spcAft>
                <a:spcPts val="0"/>
              </a:spcAft>
              <a:buClr>
                <a:schemeClr val="dk1"/>
              </a:buClr>
              <a:buSzPts val="1200"/>
              <a:buFont typeface="+mj-lt"/>
              <a:buNone/>
            </a:pPr>
            <a:r>
              <a:rPr lang="en-GB" b="0" dirty="0"/>
              <a:t>If students answer B or C, students may have the misconception that a change in state is a chemical reaction, and that this might result in a change in mass. </a:t>
            </a:r>
            <a:r>
              <a:rPr lang="en-GB" i="1" dirty="0"/>
              <a:t>To fix-it, describe the difference between a chemical and physical change, and link this back to conservation of mass. </a:t>
            </a:r>
            <a:endParaRPr lang="en-GB" b="0" i="1" dirty="0"/>
          </a:p>
          <a:p>
            <a:pPr marL="0" marR="0" lvl="0" indent="0" algn="l" rtl="0">
              <a:lnSpc>
                <a:spcPct val="100000"/>
              </a:lnSpc>
              <a:spcBef>
                <a:spcPts val="0"/>
              </a:spcBef>
              <a:spcAft>
                <a:spcPts val="0"/>
              </a:spcAft>
              <a:buClr>
                <a:schemeClr val="dk1"/>
              </a:buClr>
              <a:buSzPts val="1200"/>
              <a:buFont typeface="+mj-lt"/>
              <a:buNone/>
            </a:pPr>
            <a:r>
              <a:rPr lang="en-GB" b="1" i="0" dirty="0"/>
              <a:t>Q3. </a:t>
            </a:r>
            <a:r>
              <a:rPr lang="en-GB" b="1" dirty="0"/>
              <a:t>Answer: C</a:t>
            </a:r>
          </a:p>
          <a:p>
            <a:pPr marL="0" marR="0" lvl="0" indent="0" algn="l" rtl="0">
              <a:lnSpc>
                <a:spcPct val="100000"/>
              </a:lnSpc>
              <a:spcBef>
                <a:spcPts val="0"/>
              </a:spcBef>
              <a:spcAft>
                <a:spcPts val="0"/>
              </a:spcAft>
              <a:buClr>
                <a:schemeClr val="dk1"/>
              </a:buClr>
              <a:buSzPts val="1200"/>
              <a:buFont typeface="+mj-lt"/>
              <a:buNone/>
            </a:pPr>
            <a:r>
              <a:rPr lang="en-GB" b="0" dirty="0"/>
              <a:t>If students answer A or B,  they are unable to recognise a balanced equation, or may be confused about the notation used: subscript and large numbers. </a:t>
            </a:r>
            <a:r>
              <a:rPr lang="en-GB" i="1" dirty="0"/>
              <a:t>To fix-it, give students a list of chemical equations, and ask them to list the elements represented and the number of atoms for each one.</a:t>
            </a:r>
            <a:endParaRPr lang="en-GB" b="0" i="1" dirty="0"/>
          </a:p>
          <a:p>
            <a:endParaRPr lang="en-GB" b="1" baseline="0" dirty="0"/>
          </a:p>
          <a:p>
            <a:pPr marL="0" lvl="0" indent="0" algn="l" rtl="0">
              <a:lnSpc>
                <a:spcPct val="100000"/>
              </a:lnSpc>
              <a:spcBef>
                <a:spcPts val="0"/>
              </a:spcBef>
              <a:spcAft>
                <a:spcPts val="0"/>
              </a:spcAft>
              <a:buSzPts val="1400"/>
              <a:buNone/>
            </a:pPr>
            <a:endParaRPr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dirty="0"/>
          </a:p>
        </p:txBody>
      </p:sp>
    </p:spTree>
    <p:extLst>
      <p:ext uri="{BB962C8B-B14F-4D97-AF65-F5344CB8AC3E}">
        <p14:creationId xmlns:p14="http://schemas.microsoft.com/office/powerpoint/2010/main" val="150493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F3E4B8-9D5A-C044-9B66-9058047F83F1}"/>
              </a:ext>
            </a:extLst>
          </p:cNvPr>
          <p:cNvSpPr>
            <a:spLocks noGrp="1"/>
          </p:cNvSpPr>
          <p:nvPr>
            <p:ph type="body" idx="1"/>
          </p:nvPr>
        </p:nvSpPr>
        <p:spPr/>
        <p:txBody>
          <a:bodyPr/>
          <a:lstStyle/>
          <a:p>
            <a:pPr marR="0" lvl="0" rtl="0">
              <a:lnSpc>
                <a:spcPct val="100000"/>
              </a:lnSpc>
              <a:spcBef>
                <a:spcPts val="0"/>
              </a:spcBef>
              <a:spcAft>
                <a:spcPts val="0"/>
              </a:spcAft>
              <a:buClr>
                <a:srgbClr val="000000"/>
              </a:buClr>
              <a:buSzPts val="2400"/>
            </a:pPr>
            <a:r>
              <a:rPr lang="en-US" dirty="0"/>
              <a:t>Key exposition: “</a:t>
            </a:r>
            <a:r>
              <a:rPr lang="en-GB" sz="1200" dirty="0">
                <a:solidFill>
                  <a:srgbClr val="000000"/>
                </a:solidFill>
                <a:latin typeface="Century Gothic"/>
                <a:ea typeface="Century Gothic"/>
                <a:cs typeface="Century Gothic"/>
                <a:sym typeface="Century Gothic"/>
              </a:rPr>
              <a:t>Chemical equations must always be </a:t>
            </a:r>
            <a:r>
              <a:rPr lang="en-GB" sz="1200" b="1" dirty="0">
                <a:solidFill>
                  <a:srgbClr val="000000"/>
                </a:solidFill>
                <a:latin typeface="Century Gothic"/>
                <a:ea typeface="Century Gothic"/>
                <a:cs typeface="Century Gothic"/>
                <a:sym typeface="Century Gothic"/>
              </a:rPr>
              <a:t>balanced</a:t>
            </a:r>
            <a:r>
              <a:rPr lang="en-GB" sz="1200" dirty="0">
                <a:solidFill>
                  <a:srgbClr val="000000"/>
                </a:solidFill>
                <a:latin typeface="Century Gothic"/>
                <a:ea typeface="Century Gothic"/>
                <a:cs typeface="Century Gothic"/>
                <a:sym typeface="Century Gothic"/>
              </a:rPr>
              <a:t>.  If not, it appears as if atoms are made or destroyed in a chemical reaction.</a:t>
            </a:r>
            <a:r>
              <a:rPr lang="en-US" b="0" dirty="0"/>
              <a:t>“</a:t>
            </a:r>
          </a:p>
          <a:p>
            <a:pPr marR="0" lvl="0" rtl="0">
              <a:lnSpc>
                <a:spcPct val="100000"/>
              </a:lnSpc>
              <a:spcBef>
                <a:spcPts val="0"/>
              </a:spcBef>
              <a:spcAft>
                <a:spcPts val="0"/>
              </a:spcAft>
              <a:buClr>
                <a:srgbClr val="000000"/>
              </a:buClr>
              <a:buSzPts val="2400"/>
            </a:pPr>
            <a:endParaRPr lang="en-US" b="0" dirty="0"/>
          </a:p>
          <a:p>
            <a:pPr marR="0" lvl="0" rtl="0">
              <a:lnSpc>
                <a:spcPct val="100000"/>
              </a:lnSpc>
              <a:spcBef>
                <a:spcPts val="0"/>
              </a:spcBef>
              <a:spcAft>
                <a:spcPts val="0"/>
              </a:spcAft>
              <a:buClr>
                <a:srgbClr val="000000"/>
              </a:buClr>
              <a:buSzPts val="2400"/>
            </a:pPr>
            <a:r>
              <a:rPr lang="en-US" b="0" dirty="0"/>
              <a:t>Walk students through each step on this slide slowly, modelling the process on the board as you go. Narrate your thought process for students so they can use this same process later.</a:t>
            </a:r>
          </a:p>
          <a:p>
            <a:pPr marR="0" lvl="0" rtl="0">
              <a:lnSpc>
                <a:spcPct val="100000"/>
              </a:lnSpc>
              <a:spcBef>
                <a:spcPts val="0"/>
              </a:spcBef>
              <a:spcAft>
                <a:spcPts val="0"/>
              </a:spcAft>
              <a:buClr>
                <a:srgbClr val="000000"/>
              </a:buClr>
              <a:buSzPts val="2400"/>
            </a:pPr>
            <a:r>
              <a:rPr lang="en-US" b="0" dirty="0"/>
              <a:t>Insist that students write out the equation neatly and divide the left and right sides using a line, with a ruler. Note that this line always falls on the arrow, not necessarily the ‘middle’ of the equation.</a:t>
            </a:r>
          </a:p>
          <a:p>
            <a:pPr marR="0" lvl="0" rtl="0">
              <a:lnSpc>
                <a:spcPct val="100000"/>
              </a:lnSpc>
              <a:spcBef>
                <a:spcPts val="0"/>
              </a:spcBef>
              <a:spcAft>
                <a:spcPts val="0"/>
              </a:spcAft>
              <a:buClr>
                <a:srgbClr val="000000"/>
              </a:buClr>
              <a:buSzPts val="2400"/>
            </a:pPr>
            <a:r>
              <a:rPr lang="en-US" b="0" dirty="0"/>
              <a:t>Steps 1-3 should be easy for most pupils as they have done this extensively in the previous lesson.</a:t>
            </a:r>
          </a:p>
          <a:p>
            <a:pPr marR="0" lvl="0" rtl="0">
              <a:lnSpc>
                <a:spcPct val="100000"/>
              </a:lnSpc>
              <a:spcBef>
                <a:spcPts val="0"/>
              </a:spcBef>
              <a:spcAft>
                <a:spcPts val="0"/>
              </a:spcAft>
              <a:buClr>
                <a:srgbClr val="000000"/>
              </a:buClr>
              <a:buSzPts val="2400"/>
            </a:pPr>
            <a:r>
              <a:rPr lang="en-US" b="0" dirty="0"/>
              <a:t>Step 4 is where students will need the most guidance. Firstly, frame this exercise as a puzzle. Students will not be expected to get the answer straight away. The process is one of trial and error. Students should be encouraged to try different solutions until they find the correct one. Where students don’t want to ‘mess up’ their page, allow them to use scrap paper to work it out, but do ensure that they are working it out. Stress that the key learning objective here is applying the process correctly and not just in obtaining the correct answer at the end. </a:t>
            </a:r>
          </a:p>
          <a:p>
            <a:pPr marR="0" lvl="0" rtl="0">
              <a:lnSpc>
                <a:spcPct val="100000"/>
              </a:lnSpc>
              <a:spcBef>
                <a:spcPts val="0"/>
              </a:spcBef>
              <a:spcAft>
                <a:spcPts val="0"/>
              </a:spcAft>
              <a:buClr>
                <a:srgbClr val="000000"/>
              </a:buClr>
              <a:buSzPts val="2400"/>
            </a:pPr>
            <a:endParaRPr lang="en-US" b="0" dirty="0"/>
          </a:p>
          <a:p>
            <a:pPr marR="0" lvl="0" rtl="0">
              <a:lnSpc>
                <a:spcPct val="100000"/>
              </a:lnSpc>
              <a:spcBef>
                <a:spcPts val="0"/>
              </a:spcBef>
              <a:spcAft>
                <a:spcPts val="0"/>
              </a:spcAft>
              <a:buClr>
                <a:srgbClr val="000000"/>
              </a:buClr>
              <a:buSzPts val="2400"/>
            </a:pPr>
            <a:r>
              <a:rPr lang="en-US" b="0" dirty="0"/>
              <a:t>For step 4, it’s important for pupils to understand what adding a coefficient means in real terms. It’s adding multiples of that substance. Use molymods to show that putting a 2 in from of the hydrogen in this example means another hydrogen molecule.</a:t>
            </a:r>
          </a:p>
          <a:p>
            <a:pPr marR="0" lvl="0" rtl="0">
              <a:lnSpc>
                <a:spcPct val="100000"/>
              </a:lnSpc>
              <a:spcBef>
                <a:spcPts val="0"/>
              </a:spcBef>
              <a:spcAft>
                <a:spcPts val="0"/>
              </a:spcAft>
              <a:buClr>
                <a:srgbClr val="000000"/>
              </a:buClr>
              <a:buSzPts val="2400"/>
            </a:pPr>
            <a:r>
              <a:rPr lang="en-US" b="0" dirty="0"/>
              <a:t>Another key point to make students aware of is that when hydrogen and oxygen react, it’s not just one or two molecules, it’s usually millions. An equation is a representation of how the reaction proceeds as a whole, even though it looks like we’re only looking at a small number of molecules.</a:t>
            </a:r>
          </a:p>
          <a:p>
            <a:pPr marR="0" lvl="0" rtl="0">
              <a:lnSpc>
                <a:spcPct val="100000"/>
              </a:lnSpc>
              <a:spcBef>
                <a:spcPts val="0"/>
              </a:spcBef>
              <a:spcAft>
                <a:spcPts val="0"/>
              </a:spcAft>
              <a:buClr>
                <a:srgbClr val="000000"/>
              </a:buClr>
              <a:buSzPts val="2400"/>
            </a:pPr>
            <a:r>
              <a:rPr lang="en-US" b="0" dirty="0"/>
              <a:t>We will not be using state symbols in this lesson. To avoid confusion these will be introduced later.</a:t>
            </a:r>
          </a:p>
          <a:p>
            <a:pPr marR="0" lvl="0" rtl="0">
              <a:lnSpc>
                <a:spcPct val="100000"/>
              </a:lnSpc>
              <a:spcBef>
                <a:spcPts val="0"/>
              </a:spcBef>
              <a:spcAft>
                <a:spcPts val="0"/>
              </a:spcAft>
              <a:buClr>
                <a:srgbClr val="000000"/>
              </a:buClr>
              <a:buSzPts val="2400"/>
            </a:pPr>
            <a:endParaRPr lang="en-US" b="0" dirty="0"/>
          </a:p>
          <a:p>
            <a:pPr marR="0" lvl="0" rtl="0">
              <a:lnSpc>
                <a:spcPct val="100000"/>
              </a:lnSpc>
              <a:spcBef>
                <a:spcPts val="0"/>
              </a:spcBef>
              <a:spcAft>
                <a:spcPts val="0"/>
              </a:spcAft>
              <a:buClr>
                <a:srgbClr val="000000"/>
              </a:buClr>
              <a:buSzPts val="2400"/>
            </a:pPr>
            <a:r>
              <a:rPr lang="en-US" b="1" dirty="0"/>
              <a:t>Suggested script</a:t>
            </a:r>
            <a:r>
              <a:rPr lang="en-US" b="0" dirty="0"/>
              <a:t>: Now, I am going to model how to balance any chemical equation. As I go through the steps, you will write it out in your books as shown on the board, neatly, using a ruler. Firstly, I’m going to write out my equation, leaving space on the page so that I am able to write coefficients in front of my chemical formulae. Next, I’m going to divide the equation into two parts, drawing a line, using a ruler, from the middle of the arrow, downwards. You will always need to draw the line from the arrow, as the number of reactants and products you have can vary. Next, we need to list the elements we have on each side of the equation and check that they are the same. </a:t>
            </a:r>
            <a:r>
              <a:rPr lang="en-US" b="0" i="1" dirty="0"/>
              <a:t>What elements are in the reactants? </a:t>
            </a:r>
            <a:r>
              <a:rPr lang="en-US" b="1" i="1" dirty="0"/>
              <a:t>Hydrogen and oxygen. </a:t>
            </a:r>
            <a:r>
              <a:rPr lang="en-US" b="0" i="1" dirty="0"/>
              <a:t>And what elements do we have in the products? </a:t>
            </a:r>
            <a:r>
              <a:rPr lang="en-US" b="1" i="1" dirty="0"/>
              <a:t>Hydrogen and oxygen. </a:t>
            </a:r>
            <a:r>
              <a:rPr lang="en-US" b="0" i="0" dirty="0"/>
              <a:t>Good, at this point we just double-check that we have the same elements on each side, as if we don’t, we’ve done something wrong. We are good to go! Now, like before, we are going to write down the number of atoms we have of each element on each side of the equation. </a:t>
            </a:r>
            <a:r>
              <a:rPr lang="en-US" b="0" i="1" dirty="0"/>
              <a:t>On the reactant side, how many atoms of hydrogen do we have? </a:t>
            </a:r>
            <a:r>
              <a:rPr lang="en-US" b="1" i="1" dirty="0"/>
              <a:t>2.</a:t>
            </a:r>
            <a:r>
              <a:rPr lang="en-US" b="0" i="1" dirty="0"/>
              <a:t> And oxygen? </a:t>
            </a:r>
            <a:r>
              <a:rPr lang="en-US" b="1" i="1" dirty="0"/>
              <a:t>2.</a:t>
            </a:r>
            <a:r>
              <a:rPr lang="en-US" b="0" i="1" dirty="0"/>
              <a:t> Great, now let’s check the product side, how many atoms of hydrogen do we have? </a:t>
            </a:r>
            <a:r>
              <a:rPr lang="en-US" b="1" i="1" dirty="0"/>
              <a:t>2.</a:t>
            </a:r>
            <a:r>
              <a:rPr lang="en-US" b="0" i="1" dirty="0"/>
              <a:t> And oxygen? </a:t>
            </a:r>
            <a:r>
              <a:rPr lang="en-US" b="1" i="1" dirty="0"/>
              <a:t>1.</a:t>
            </a:r>
            <a:r>
              <a:rPr lang="en-US" b="0" i="1" dirty="0"/>
              <a:t> Ok, great. So is this equation currently balanced? </a:t>
            </a:r>
            <a:r>
              <a:rPr lang="en-US" b="1" i="1" dirty="0"/>
              <a:t>No.</a:t>
            </a:r>
            <a:r>
              <a:rPr lang="en-US" b="0" i="0" dirty="0"/>
              <a:t> Good, now we are going to experiment with some trial and error by adding coefficients to the equation and seeing what happens! I will start by identifying what side of the equation has fewer atoms, and going from there. </a:t>
            </a:r>
            <a:r>
              <a:rPr lang="en-US" b="0" i="1" dirty="0"/>
              <a:t>Which side of the equation has a lower number of atoms overall? </a:t>
            </a:r>
            <a:r>
              <a:rPr lang="en-US" b="1" i="1" dirty="0"/>
              <a:t>The product side. </a:t>
            </a:r>
            <a:r>
              <a:rPr lang="en-US" b="0" i="0" dirty="0"/>
              <a:t>Good, so I’m going to add a 2 to the front of H2O to start things off. Adding the number 1 won’t do anything, as it will just be 1 times whatever we already have, giving the same result. </a:t>
            </a:r>
            <a:r>
              <a:rPr lang="en-US" b="0" i="1" dirty="0"/>
              <a:t>Now that I have added a 2 in front of water, what effect will that have on the number of atoms? </a:t>
            </a:r>
            <a:r>
              <a:rPr lang="en-US" b="1" i="1" dirty="0"/>
              <a:t>There will now be 4 hydrogen atoms and 2 oxygen atoms. </a:t>
            </a:r>
            <a:r>
              <a:rPr lang="en-US" b="0" i="0" dirty="0"/>
              <a:t>Correct, so I need to update the number of atoms that I have written down. </a:t>
            </a:r>
            <a:r>
              <a:rPr lang="en-US" b="0" i="1" dirty="0"/>
              <a:t>Is the equation balanced now?</a:t>
            </a:r>
            <a:r>
              <a:rPr lang="en-US" b="1" i="1" dirty="0"/>
              <a:t> No, not yet. </a:t>
            </a:r>
            <a:r>
              <a:rPr lang="en-US" b="0" i="0" dirty="0"/>
              <a:t>Correct, so now I need to move back to the reactant side and see what changes I can make to ensure that the number of atoms on each side is the same. I can see that the number of oxygen atoms is now the same, so I’m not going to touch that, but I have only 2 hydrogen atoms on this side compared to 4 on the product side. </a:t>
            </a:r>
            <a:r>
              <a:rPr lang="en-US" b="0" i="1" dirty="0"/>
              <a:t>How can I fix this? </a:t>
            </a:r>
            <a:r>
              <a:rPr lang="en-US" b="1" i="1" dirty="0"/>
              <a:t>By adding a 2 in front of the H2.</a:t>
            </a:r>
            <a:r>
              <a:rPr lang="en-US" b="0" i="0" dirty="0"/>
              <a:t> Perfect. I then update the number of atoms and I can see that it is now the same on each side! So my equation is now balanced. Let’s try another one.</a:t>
            </a:r>
            <a:endParaRPr lang="en-US" b="0" i="1"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F3E4B8-9D5A-C044-9B66-9058047F83F1}"/>
              </a:ext>
            </a:extLst>
          </p:cNvPr>
          <p:cNvSpPr>
            <a:spLocks noGrp="1"/>
          </p:cNvSpPr>
          <p:nvPr>
            <p:ph type="body" idx="1"/>
          </p:nvPr>
        </p:nvSpPr>
        <p:spPr/>
        <p:txBody>
          <a:bodyPr/>
          <a:lstStyle/>
          <a:p>
            <a:pPr marR="0" lvl="0" rtl="0">
              <a:lnSpc>
                <a:spcPct val="100000"/>
              </a:lnSpc>
              <a:spcBef>
                <a:spcPts val="0"/>
              </a:spcBef>
              <a:spcAft>
                <a:spcPts val="0"/>
              </a:spcAft>
              <a:buClr>
                <a:srgbClr val="000000"/>
              </a:buClr>
              <a:buSzPts val="2400"/>
            </a:pPr>
            <a:r>
              <a:rPr lang="en-GB" b="1" dirty="0"/>
              <a:t>Trickier example for classes where students are already very comfortable! Will be too challenging for those still grappling with it.</a:t>
            </a:r>
          </a:p>
          <a:p>
            <a:pPr marR="0" lvl="0" rtl="0">
              <a:lnSpc>
                <a:spcPct val="100000"/>
              </a:lnSpc>
              <a:spcBef>
                <a:spcPts val="0"/>
              </a:spcBef>
              <a:spcAft>
                <a:spcPts val="0"/>
              </a:spcAft>
              <a:buClr>
                <a:srgbClr val="000000"/>
              </a:buClr>
              <a:buSzPts val="2400"/>
            </a:pPr>
            <a:endParaRPr lang="en-GB" dirty="0"/>
          </a:p>
          <a:p>
            <a:pPr marR="0" lvl="0" rtl="0">
              <a:lnSpc>
                <a:spcPct val="100000"/>
              </a:lnSpc>
              <a:spcBef>
                <a:spcPts val="0"/>
              </a:spcBef>
              <a:spcAft>
                <a:spcPts val="0"/>
              </a:spcAft>
              <a:buClr>
                <a:srgbClr val="000000"/>
              </a:buClr>
              <a:buSzPts val="2400"/>
            </a:pPr>
            <a:r>
              <a:rPr lang="en-GB" dirty="0"/>
              <a:t>Now that students have seen the steps they need to follow, this example is for the teacher to model the entire process again, with a different equation. </a:t>
            </a:r>
          </a:p>
          <a:p>
            <a:pPr marR="0" lvl="0" rtl="0">
              <a:lnSpc>
                <a:spcPct val="100000"/>
              </a:lnSpc>
              <a:spcBef>
                <a:spcPts val="0"/>
              </a:spcBef>
              <a:spcAft>
                <a:spcPts val="0"/>
              </a:spcAft>
              <a:buClr>
                <a:srgbClr val="000000"/>
              </a:buClr>
              <a:buSzPts val="2400"/>
            </a:pPr>
            <a:r>
              <a:rPr lang="en-GB" b="0" dirty="0"/>
              <a:t>Model and narrate the thought process  for students aloud. Purposely write down an incorrect coefficient at first to show the importance of being resilient and a trial and error mentality.</a:t>
            </a:r>
          </a:p>
          <a:p>
            <a:pPr marR="0" lvl="0" rtl="0">
              <a:lnSpc>
                <a:spcPct val="100000"/>
              </a:lnSpc>
              <a:spcBef>
                <a:spcPts val="0"/>
              </a:spcBef>
              <a:spcAft>
                <a:spcPts val="0"/>
              </a:spcAft>
              <a:buClr>
                <a:srgbClr val="000000"/>
              </a:buClr>
              <a:buSzPts val="2400"/>
            </a:pPr>
            <a:endParaRPr lang="en-US" b="0" dirty="0"/>
          </a:p>
          <a:p>
            <a:pPr marL="457200" marR="0" lvl="0" indent="-22860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US" b="0" dirty="0"/>
              <a:t>Correct answer: </a:t>
            </a:r>
            <a:r>
              <a:rPr lang="en-US" b="1" dirty="0"/>
              <a:t>2</a:t>
            </a:r>
            <a:r>
              <a:rPr lang="en-GB" sz="1200" b="1" dirty="0"/>
              <a:t>C</a:t>
            </a:r>
            <a:r>
              <a:rPr lang="en-GB" sz="1200" b="1" baseline="-25000" dirty="0"/>
              <a:t>2</a:t>
            </a:r>
            <a:r>
              <a:rPr lang="en-GB" sz="1200" b="1" dirty="0"/>
              <a:t>H</a:t>
            </a:r>
            <a:r>
              <a:rPr lang="en-GB" sz="1200" b="1" baseline="-25000" dirty="0"/>
              <a:t>6</a:t>
            </a:r>
            <a:r>
              <a:rPr lang="en-GB" sz="1200" b="1" dirty="0"/>
              <a:t> + 7O</a:t>
            </a:r>
            <a:r>
              <a:rPr lang="en-GB" sz="1200" b="1" baseline="-25000" dirty="0"/>
              <a:t>2 </a:t>
            </a:r>
            <a:r>
              <a:rPr lang="en-GB" sz="1200" b="1" dirty="0"/>
              <a:t>→ 4CO</a:t>
            </a:r>
            <a:r>
              <a:rPr lang="en-GB" sz="1200" b="1" baseline="-25000" dirty="0"/>
              <a:t>2</a:t>
            </a:r>
            <a:r>
              <a:rPr lang="en-GB" sz="1200" b="1" dirty="0"/>
              <a:t> + 6H</a:t>
            </a:r>
            <a:r>
              <a:rPr lang="en-GB" sz="1200" b="1" baseline="-25000" dirty="0"/>
              <a:t>2</a:t>
            </a:r>
            <a:r>
              <a:rPr lang="en-GB" sz="1200" b="1" dirty="0"/>
              <a:t>O </a:t>
            </a:r>
          </a:p>
          <a:p>
            <a:pPr marR="0" lvl="0" rtl="0">
              <a:lnSpc>
                <a:spcPct val="100000"/>
              </a:lnSpc>
              <a:spcBef>
                <a:spcPts val="0"/>
              </a:spcBef>
              <a:spcAft>
                <a:spcPts val="0"/>
              </a:spcAft>
              <a:buClr>
                <a:srgbClr val="000000"/>
              </a:buClr>
              <a:buSzPts val="2400"/>
            </a:pPr>
            <a:endParaRPr lang="en-US" b="0" dirty="0"/>
          </a:p>
        </p:txBody>
      </p:sp>
    </p:spTree>
    <p:extLst>
      <p:ext uri="{BB962C8B-B14F-4D97-AF65-F5344CB8AC3E}">
        <p14:creationId xmlns:p14="http://schemas.microsoft.com/office/powerpoint/2010/main" val="3309777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9</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1">
            <a:extLst>
              <a:ext uri="{FF2B5EF4-FFF2-40B4-BE49-F238E27FC236}">
                <a16:creationId xmlns:a16="http://schemas.microsoft.com/office/drawing/2014/main" id="{F0F3E4B8-9D5A-C044-9B66-9058047F83F1}"/>
              </a:ext>
            </a:extLst>
          </p:cNvPr>
          <p:cNvSpPr>
            <a:spLocks noGrp="1"/>
          </p:cNvSpPr>
          <p:nvPr>
            <p:ph type="body" idx="1"/>
          </p:nvPr>
        </p:nvSpPr>
        <p:spPr/>
        <p:txBody>
          <a:bodyPr/>
          <a:lstStyle/>
          <a:p>
            <a:pPr marR="0" lvl="0" rtl="0">
              <a:lnSpc>
                <a:spcPct val="100000"/>
              </a:lnSpc>
              <a:spcBef>
                <a:spcPts val="0"/>
              </a:spcBef>
              <a:spcAft>
                <a:spcPts val="0"/>
              </a:spcAft>
              <a:buClr>
                <a:srgbClr val="000000"/>
              </a:buClr>
              <a:buSzPts val="2400"/>
            </a:pPr>
            <a:r>
              <a:rPr lang="en-GB" dirty="0"/>
              <a:t>Now that students have seen the steps they need to follow, this example is for the teacher to model the entire process again, with a different equation. </a:t>
            </a:r>
          </a:p>
          <a:p>
            <a:pPr marR="0" lvl="0" rtl="0">
              <a:lnSpc>
                <a:spcPct val="100000"/>
              </a:lnSpc>
              <a:spcBef>
                <a:spcPts val="0"/>
              </a:spcBef>
              <a:spcAft>
                <a:spcPts val="0"/>
              </a:spcAft>
              <a:buClr>
                <a:srgbClr val="000000"/>
              </a:buClr>
              <a:buSzPts val="2400"/>
            </a:pPr>
            <a:r>
              <a:rPr lang="en-GB" b="0" dirty="0"/>
              <a:t>Model and narrate the thought process  for students aloud. Purposely write down an incorrect coefficient at first to show the importance of being resilient and a trial and error mentality.</a:t>
            </a:r>
          </a:p>
          <a:p>
            <a:pPr marR="0" lvl="0" rtl="0">
              <a:lnSpc>
                <a:spcPct val="100000"/>
              </a:lnSpc>
              <a:spcBef>
                <a:spcPts val="0"/>
              </a:spcBef>
              <a:spcAft>
                <a:spcPts val="0"/>
              </a:spcAft>
              <a:buClr>
                <a:srgbClr val="000000"/>
              </a:buClr>
              <a:buSzPts val="2400"/>
            </a:pPr>
            <a:r>
              <a:rPr lang="en-GB" b="0" dirty="0"/>
              <a:t>The correct answer is below. Any multiples are acceptable.</a:t>
            </a:r>
          </a:p>
          <a:p>
            <a:pPr marR="0" lvl="0" rtl="0">
              <a:lnSpc>
                <a:spcPct val="100000"/>
              </a:lnSpc>
              <a:spcBef>
                <a:spcPts val="0"/>
              </a:spcBef>
              <a:spcAft>
                <a:spcPts val="0"/>
              </a:spcAft>
              <a:buClr>
                <a:srgbClr val="000000"/>
              </a:buClr>
              <a:buSzPts val="2400"/>
            </a:pPr>
            <a:endParaRPr lang="en-GB" b="0" dirty="0"/>
          </a:p>
          <a:p>
            <a:pPr marL="457200" marR="0" lvl="0" indent="-228600" algn="l" defTabSz="914400" rtl="0" eaLnBrk="1" fontAlgn="auto" latinLnBrk="0" hangingPunct="1">
              <a:lnSpc>
                <a:spcPct val="100000"/>
              </a:lnSpc>
              <a:spcBef>
                <a:spcPts val="0"/>
              </a:spcBef>
              <a:spcAft>
                <a:spcPts val="0"/>
              </a:spcAft>
              <a:buClr>
                <a:srgbClr val="000000"/>
              </a:buClr>
              <a:buSzPts val="2400"/>
              <a:buFont typeface="Arial"/>
              <a:buNone/>
              <a:tabLst/>
              <a:defRPr/>
            </a:pPr>
            <a:r>
              <a:rPr lang="en-GB" b="0" dirty="0"/>
              <a:t>Correct answer: </a:t>
            </a:r>
            <a:r>
              <a:rPr lang="en-GB" b="1" dirty="0"/>
              <a:t>4</a:t>
            </a:r>
            <a:r>
              <a:rPr lang="en-GB" sz="1200" b="1" dirty="0">
                <a:solidFill>
                  <a:srgbClr val="000000"/>
                </a:solidFill>
                <a:latin typeface="Century Gothic"/>
                <a:ea typeface="Century Gothic"/>
                <a:cs typeface="Century Gothic"/>
                <a:sym typeface="Century Gothic"/>
              </a:rPr>
              <a:t>K</a:t>
            </a:r>
            <a:r>
              <a:rPr lang="en-GB" sz="1200" b="1" i="0" u="none" strike="noStrike" cap="none" dirty="0">
                <a:solidFill>
                  <a:srgbClr val="000000"/>
                </a:solidFill>
                <a:latin typeface="Century Gothic"/>
                <a:ea typeface="Century Gothic"/>
                <a:cs typeface="Century Gothic"/>
                <a:sym typeface="Century Gothic"/>
              </a:rPr>
              <a:t> + O</a:t>
            </a:r>
            <a:r>
              <a:rPr lang="en-GB" sz="1200" b="1" i="0" u="none" strike="noStrike" cap="none" baseline="-25000" dirty="0">
                <a:solidFill>
                  <a:srgbClr val="000000"/>
                </a:solidFill>
                <a:latin typeface="Century Gothic"/>
                <a:ea typeface="Century Gothic"/>
                <a:cs typeface="Century Gothic"/>
                <a:sym typeface="Century Gothic"/>
              </a:rPr>
              <a:t>2</a:t>
            </a:r>
            <a:r>
              <a:rPr lang="en-GB" sz="1200" b="1" i="0" u="none" strike="noStrike" cap="none" dirty="0">
                <a:solidFill>
                  <a:srgbClr val="000000"/>
                </a:solidFill>
                <a:latin typeface="Century Gothic"/>
                <a:ea typeface="Century Gothic"/>
                <a:cs typeface="Century Gothic"/>
                <a:sym typeface="Century Gothic"/>
              </a:rPr>
              <a:t> → 2K</a:t>
            </a:r>
            <a:r>
              <a:rPr lang="en-GB" sz="1200" b="1" i="0" u="none" strike="noStrike" cap="none" baseline="-25000" dirty="0">
                <a:solidFill>
                  <a:srgbClr val="000000"/>
                </a:solidFill>
                <a:latin typeface="Century Gothic"/>
                <a:ea typeface="Century Gothic"/>
                <a:cs typeface="Century Gothic"/>
                <a:sym typeface="Century Gothic"/>
              </a:rPr>
              <a:t>2</a:t>
            </a:r>
            <a:r>
              <a:rPr lang="en-GB" sz="1200" b="1" i="0" u="none" strike="noStrike" cap="none" dirty="0">
                <a:solidFill>
                  <a:srgbClr val="000000"/>
                </a:solidFill>
                <a:latin typeface="Century Gothic"/>
                <a:ea typeface="Century Gothic"/>
                <a:cs typeface="Century Gothic"/>
                <a:sym typeface="Century Gothic"/>
              </a:rPr>
              <a:t>O</a:t>
            </a:r>
            <a:endParaRPr lang="en-GB" b="1" baseline="-25000" dirty="0"/>
          </a:p>
          <a:p>
            <a:pPr marR="0" lvl="0" rtl="0">
              <a:lnSpc>
                <a:spcPct val="100000"/>
              </a:lnSpc>
              <a:spcBef>
                <a:spcPts val="0"/>
              </a:spcBef>
              <a:spcAft>
                <a:spcPts val="0"/>
              </a:spcAft>
              <a:buClr>
                <a:srgbClr val="000000"/>
              </a:buClr>
              <a:buSzPts val="2400"/>
            </a:pPr>
            <a:endParaRPr lang="en-GB" b="0" dirty="0"/>
          </a:p>
          <a:p>
            <a:pPr marR="0" lvl="0" rtl="0">
              <a:lnSpc>
                <a:spcPct val="100000"/>
              </a:lnSpc>
              <a:spcBef>
                <a:spcPts val="0"/>
              </a:spcBef>
              <a:spcAft>
                <a:spcPts val="0"/>
              </a:spcAft>
              <a:buClr>
                <a:srgbClr val="000000"/>
              </a:buClr>
              <a:buSzPts val="2400"/>
            </a:pPr>
            <a:endParaRPr lang="en-US" b="0" dirty="0"/>
          </a:p>
        </p:txBody>
      </p:sp>
    </p:spTree>
    <p:extLst>
      <p:ext uri="{BB962C8B-B14F-4D97-AF65-F5344CB8AC3E}">
        <p14:creationId xmlns:p14="http://schemas.microsoft.com/office/powerpoint/2010/main" val="22573226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20915343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365179128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3850677661"/>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2262954"/>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95644031"/>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36154149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20713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4046327078"/>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64857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224034785"/>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325044502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4247469686"/>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188214738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Century Gothic" panose="020B0502020202020204" pitchFamily="34" charset="0"/>
            </a:endParaRPr>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atin typeface="Century Gothic" panose="020B0502020202020204" pitchFamily="34" charset="0"/>
              </a:defRPr>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Century Gothic" panose="020B0502020202020204" pitchFamily="34" charset="0"/>
                <a:cs typeface="Arial" panose="020B0604020202020204" pitchFamily="34" charset="0"/>
              </a:rPr>
              <a:t>Activity</a:t>
            </a:r>
          </a:p>
        </p:txBody>
      </p:sp>
    </p:spTree>
    <p:extLst>
      <p:ext uri="{BB962C8B-B14F-4D97-AF65-F5344CB8AC3E}">
        <p14:creationId xmlns:p14="http://schemas.microsoft.com/office/powerpoint/2010/main" val="413634328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4293122856"/>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4047439657"/>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873957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31202885"/>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 id="2147483691" r:id="rId12"/>
    <p:sldLayoutId id="2147483692" r:id="rId13"/>
    <p:sldLayoutId id="2147483693" r:id="rId14"/>
    <p:sldLayoutId id="2147483694" r:id="rId15"/>
    <p:sldLayoutId id="2147483695" r:id="rId16"/>
    <p:sldLayoutId id="2147483676" r:id="rId17"/>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6.xml"/><Relationship Id="rId5" Type="http://schemas.openxmlformats.org/officeDocument/2006/relationships/image" Target="../media/image15.png"/><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24.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18.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dirty="0">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dirty="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dirty="0">
                <a:latin typeface="Century Gothic" panose="020B0502020202020204" pitchFamily="34" charset="0"/>
              </a:rPr>
              <a:t>Refer to the ‘</a:t>
            </a:r>
            <a:r>
              <a:rPr lang="en-US" sz="1600" b="1" dirty="0">
                <a:latin typeface="Century Gothic" panose="020B0502020202020204" pitchFamily="34" charset="0"/>
              </a:rPr>
              <a:t>notes</a:t>
            </a:r>
            <a:r>
              <a:rPr lang="en-US" sz="1600" dirty="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dirty="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dirty="0">
                <a:latin typeface="Century Gothic" panose="020B0502020202020204" pitchFamily="34" charset="0"/>
              </a:rPr>
              <a:t>Before the lesson, </a:t>
            </a:r>
            <a:r>
              <a:rPr lang="en-US" sz="1600" b="1" dirty="0">
                <a:latin typeface="Century Gothic" panose="020B0502020202020204" pitchFamily="34" charset="0"/>
              </a:rPr>
              <a:t>adapt the fix-it slide </a:t>
            </a:r>
            <a:r>
              <a:rPr lang="en-US" sz="1600" dirty="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dirty="0">
                <a:latin typeface="Century Gothic" panose="020B0502020202020204" pitchFamily="34" charset="0"/>
              </a:rPr>
              <a:t>Choose from the suggested </a:t>
            </a:r>
            <a:r>
              <a:rPr lang="en-US" sz="1600" b="1" dirty="0">
                <a:latin typeface="Century Gothic" panose="020B0502020202020204" pitchFamily="34" charset="0"/>
              </a:rPr>
              <a:t>activities</a:t>
            </a:r>
            <a:r>
              <a:rPr lang="en-US" sz="1600" dirty="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dirty="0">
                <a:latin typeface="Century Gothic" panose="020B0502020202020204" pitchFamily="34" charset="0"/>
              </a:rPr>
              <a:t>These lessons are designed to occupy approximately 1 hour. To adapt for a </a:t>
            </a:r>
            <a:r>
              <a:rPr lang="en-US" sz="1600" b="1" dirty="0">
                <a:latin typeface="Century Gothic" panose="020B0502020202020204" pitchFamily="34" charset="0"/>
              </a:rPr>
              <a:t>shorter or longer lesson duration</a:t>
            </a:r>
            <a:r>
              <a:rPr lang="en-US" sz="1600" dirty="0">
                <a:latin typeface="Century Gothic" panose="020B0502020202020204" pitchFamily="34" charset="0"/>
              </a:rPr>
              <a:t> we advise you to adapt the </a:t>
            </a:r>
            <a:r>
              <a:rPr lang="en-US" sz="1600" b="1" dirty="0">
                <a:latin typeface="Century Gothic" panose="020B0502020202020204" pitchFamily="34" charset="0"/>
              </a:rPr>
              <a:t>activity</a:t>
            </a:r>
            <a:r>
              <a:rPr lang="en-US" sz="1600" dirty="0">
                <a:latin typeface="Century Gothic" panose="020B0502020202020204" pitchFamily="34" charset="0"/>
              </a:rPr>
              <a:t> section accordingly.</a:t>
            </a:r>
          </a:p>
          <a:p>
            <a:pPr marL="342900" indent="-342900">
              <a:buFont typeface="Arial" panose="020B0604020202020204" pitchFamily="34" charset="0"/>
              <a:buChar char="•"/>
            </a:pPr>
            <a:endParaRPr lang="en-US" sz="1600" dirty="0">
              <a:latin typeface="Century Gothic" panose="020B0502020202020204" pitchFamily="34" charset="0"/>
            </a:endParaRPr>
          </a:p>
          <a:p>
            <a:r>
              <a:rPr lang="en-US" sz="1600" dirty="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74" name="Google Shape;174;p3"/>
          <p:cNvSpPr txBox="1"/>
          <p:nvPr/>
        </p:nvSpPr>
        <p:spPr>
          <a:xfrm>
            <a:off x="4231270" y="695179"/>
            <a:ext cx="6996754" cy="110795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GB" sz="6600" b="1" dirty="0">
                <a:solidFill>
                  <a:srgbClr val="000000"/>
                </a:solidFill>
                <a:latin typeface="Century Gothic" panose="020B0502020202020204" pitchFamily="34" charset="0"/>
                <a:ea typeface="Century Gothic"/>
                <a:cs typeface="Century Gothic"/>
                <a:sym typeface="Century Gothic"/>
              </a:rPr>
              <a:t>K</a:t>
            </a:r>
            <a:r>
              <a:rPr lang="en-GB" sz="6600" b="1" i="0" u="none" strike="noStrike" cap="none" dirty="0">
                <a:solidFill>
                  <a:srgbClr val="000000"/>
                </a:solidFill>
                <a:latin typeface="Century Gothic" panose="020B0502020202020204" pitchFamily="34" charset="0"/>
                <a:ea typeface="Century Gothic"/>
                <a:cs typeface="Century Gothic"/>
                <a:sym typeface="Century Gothic"/>
              </a:rPr>
              <a:t> +  O</a:t>
            </a:r>
            <a:r>
              <a:rPr lang="en-GB" sz="6600" b="1" i="0" u="none" strike="noStrike" cap="none" baseline="-25000" dirty="0">
                <a:solidFill>
                  <a:srgbClr val="000000"/>
                </a:solidFill>
                <a:latin typeface="Century Gothic" panose="020B0502020202020204" pitchFamily="34" charset="0"/>
                <a:ea typeface="Century Gothic"/>
                <a:cs typeface="Century Gothic"/>
                <a:sym typeface="Century Gothic"/>
              </a:rPr>
              <a:t>2</a:t>
            </a:r>
            <a:r>
              <a:rPr lang="en-GB" sz="6600" b="1" i="0" u="none" strike="noStrike" cap="none" dirty="0">
                <a:solidFill>
                  <a:srgbClr val="000000"/>
                </a:solidFill>
                <a:latin typeface="Century Gothic" panose="020B0502020202020204" pitchFamily="34" charset="0"/>
                <a:ea typeface="Century Gothic"/>
                <a:cs typeface="Century Gothic"/>
                <a:sym typeface="Century Gothic"/>
              </a:rPr>
              <a:t> → </a:t>
            </a:r>
            <a:r>
              <a:rPr lang="en-GB" sz="6600" b="1" dirty="0">
                <a:solidFill>
                  <a:srgbClr val="000000"/>
                </a:solidFill>
                <a:latin typeface="Century Gothic" panose="020B0502020202020204" pitchFamily="34" charset="0"/>
                <a:ea typeface="Century Gothic"/>
                <a:cs typeface="Century Gothic"/>
                <a:sym typeface="Century Gothic"/>
              </a:rPr>
              <a:t>  </a:t>
            </a:r>
            <a:r>
              <a:rPr lang="en-GB" sz="6600" b="1" i="0" u="none" strike="noStrike" cap="none" dirty="0">
                <a:solidFill>
                  <a:srgbClr val="000000"/>
                </a:solidFill>
                <a:latin typeface="Century Gothic" panose="020B0502020202020204" pitchFamily="34" charset="0"/>
                <a:ea typeface="Century Gothic"/>
                <a:cs typeface="Century Gothic"/>
                <a:sym typeface="Century Gothic"/>
              </a:rPr>
              <a:t>K</a:t>
            </a:r>
            <a:r>
              <a:rPr lang="en-GB" sz="6600" b="1" i="0" u="none" strike="noStrike" cap="none" baseline="-25000" dirty="0">
                <a:solidFill>
                  <a:srgbClr val="000000"/>
                </a:solidFill>
                <a:latin typeface="Century Gothic" panose="020B0502020202020204" pitchFamily="34" charset="0"/>
                <a:ea typeface="Century Gothic"/>
                <a:cs typeface="Century Gothic"/>
                <a:sym typeface="Century Gothic"/>
              </a:rPr>
              <a:t>2</a:t>
            </a:r>
            <a:r>
              <a:rPr lang="en-GB" sz="6600" b="1" i="0" u="none" strike="noStrike" cap="none" dirty="0">
                <a:solidFill>
                  <a:srgbClr val="000000"/>
                </a:solidFill>
                <a:latin typeface="Century Gothic" panose="020B0502020202020204" pitchFamily="34" charset="0"/>
                <a:ea typeface="Century Gothic"/>
                <a:cs typeface="Century Gothic"/>
                <a:sym typeface="Century Gothic"/>
              </a:rPr>
              <a:t>O</a:t>
            </a:r>
            <a:endParaRPr b="1" baseline="-25000" dirty="0">
              <a:latin typeface="Century Gothic" panose="020B0502020202020204" pitchFamily="34" charset="0"/>
            </a:endParaRPr>
          </a:p>
        </p:txBody>
      </p:sp>
      <p:sp>
        <p:nvSpPr>
          <p:cNvPr id="13" name="Google Shape;164;p3">
            <a:extLst>
              <a:ext uri="{FF2B5EF4-FFF2-40B4-BE49-F238E27FC236}">
                <a16:creationId xmlns:a16="http://schemas.microsoft.com/office/drawing/2014/main" id="{A1831BAE-83D0-8344-9E4E-C0D122F273C1}"/>
              </a:ext>
            </a:extLst>
          </p:cNvPr>
          <p:cNvSpPr txBox="1"/>
          <p:nvPr/>
        </p:nvSpPr>
        <p:spPr>
          <a:xfrm>
            <a:off x="151565" y="88719"/>
            <a:ext cx="11359322" cy="461624"/>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I: We can follow these steps to balance any chemical equation.</a:t>
            </a:r>
            <a:endParaRPr b="1" dirty="0">
              <a:latin typeface="Century Gothic" panose="020B0502020202020204" pitchFamily="34" charset="0"/>
            </a:endParaRPr>
          </a:p>
        </p:txBody>
      </p:sp>
      <p:sp>
        <p:nvSpPr>
          <p:cNvPr id="14" name="Google Shape;164;p3">
            <a:extLst>
              <a:ext uri="{FF2B5EF4-FFF2-40B4-BE49-F238E27FC236}">
                <a16:creationId xmlns:a16="http://schemas.microsoft.com/office/drawing/2014/main" id="{5AB4205D-F671-4745-8A05-11E0C7780442}"/>
              </a:ext>
            </a:extLst>
          </p:cNvPr>
          <p:cNvSpPr txBox="1"/>
          <p:nvPr/>
        </p:nvSpPr>
        <p:spPr>
          <a:xfrm>
            <a:off x="147954" y="548956"/>
            <a:ext cx="3800823"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1: </a:t>
            </a:r>
            <a:r>
              <a:rPr lang="en-GB" sz="2400" dirty="0">
                <a:solidFill>
                  <a:srgbClr val="000000"/>
                </a:solidFill>
                <a:latin typeface="Century Gothic" panose="020B0502020202020204" pitchFamily="34" charset="0"/>
                <a:ea typeface="Century Gothic"/>
                <a:cs typeface="Century Gothic"/>
                <a:sym typeface="Century Gothic"/>
              </a:rPr>
              <a:t>Write out the equation neatly and divide it into two parts, reactants and products.</a:t>
            </a:r>
            <a:endParaRPr dirty="0">
              <a:latin typeface="Century Gothic" panose="020B0502020202020204" pitchFamily="34" charset="0"/>
            </a:endParaRPr>
          </a:p>
        </p:txBody>
      </p:sp>
      <p:sp>
        <p:nvSpPr>
          <p:cNvPr id="15" name="Google Shape;164;p3">
            <a:extLst>
              <a:ext uri="{FF2B5EF4-FFF2-40B4-BE49-F238E27FC236}">
                <a16:creationId xmlns:a16="http://schemas.microsoft.com/office/drawing/2014/main" id="{1C856EC6-F42D-0A4F-ADBE-FCB5C18BB5D8}"/>
              </a:ext>
            </a:extLst>
          </p:cNvPr>
          <p:cNvSpPr txBox="1"/>
          <p:nvPr/>
        </p:nvSpPr>
        <p:spPr>
          <a:xfrm>
            <a:off x="148669" y="2089553"/>
            <a:ext cx="3631331"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sym typeface="Century Gothic"/>
              </a:rPr>
              <a:t>Step 2: </a:t>
            </a:r>
            <a:r>
              <a:rPr lang="en-GB" sz="2400" dirty="0">
                <a:solidFill>
                  <a:srgbClr val="000000"/>
                </a:solidFill>
                <a:latin typeface="Century Gothic" panose="020B0502020202020204" pitchFamily="34" charset="0"/>
                <a:sym typeface="Century Gothic"/>
              </a:rPr>
              <a:t>List the elements on each side and check they are the same.</a:t>
            </a:r>
            <a:endParaRPr dirty="0">
              <a:latin typeface="Century Gothic" panose="020B0502020202020204" pitchFamily="34" charset="0"/>
            </a:endParaRPr>
          </a:p>
        </p:txBody>
      </p:sp>
      <p:sp>
        <p:nvSpPr>
          <p:cNvPr id="16" name="Google Shape;164;p3">
            <a:extLst>
              <a:ext uri="{FF2B5EF4-FFF2-40B4-BE49-F238E27FC236}">
                <a16:creationId xmlns:a16="http://schemas.microsoft.com/office/drawing/2014/main" id="{2B97A970-7F4D-054A-AA17-0CFCC4A4DEF4}"/>
              </a:ext>
            </a:extLst>
          </p:cNvPr>
          <p:cNvSpPr txBox="1"/>
          <p:nvPr/>
        </p:nvSpPr>
        <p:spPr>
          <a:xfrm>
            <a:off x="153747" y="3650821"/>
            <a:ext cx="3621174" cy="1200288"/>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3: </a:t>
            </a:r>
            <a:r>
              <a:rPr lang="en-GB" sz="2400" dirty="0">
                <a:solidFill>
                  <a:srgbClr val="000000"/>
                </a:solidFill>
                <a:latin typeface="Century Gothic" panose="020B0502020202020204" pitchFamily="34" charset="0"/>
                <a:ea typeface="Century Gothic"/>
                <a:cs typeface="Century Gothic"/>
                <a:sym typeface="Century Gothic"/>
              </a:rPr>
              <a:t>Count the number of atoms of each element shown. </a:t>
            </a:r>
            <a:endParaRPr dirty="0">
              <a:latin typeface="Century Gothic" panose="020B0502020202020204" pitchFamily="34" charset="0"/>
            </a:endParaRPr>
          </a:p>
        </p:txBody>
      </p:sp>
      <p:sp>
        <p:nvSpPr>
          <p:cNvPr id="2" name="Rectangle 1">
            <a:extLst>
              <a:ext uri="{FF2B5EF4-FFF2-40B4-BE49-F238E27FC236}">
                <a16:creationId xmlns:a16="http://schemas.microsoft.com/office/drawing/2014/main" id="{EC674F12-CD1B-F942-BC1C-977B87642BFB}"/>
              </a:ext>
            </a:extLst>
          </p:cNvPr>
          <p:cNvSpPr/>
          <p:nvPr/>
        </p:nvSpPr>
        <p:spPr>
          <a:xfrm>
            <a:off x="147954" y="4851109"/>
            <a:ext cx="4083315" cy="1938992"/>
          </a:xfrm>
          <a:prstGeom prst="rect">
            <a:avLst/>
          </a:prstGeom>
        </p:spPr>
        <p:txBody>
          <a:bodyPr wrap="square">
            <a:spAutoFit/>
          </a:bodyPr>
          <a:lstStyle/>
          <a:p>
            <a:pPr lvl="0">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4: </a:t>
            </a:r>
            <a:r>
              <a:rPr lang="en-GB" sz="2400" dirty="0">
                <a:solidFill>
                  <a:srgbClr val="000000"/>
                </a:solidFill>
                <a:latin typeface="Century Gothic" panose="020B0502020202020204" pitchFamily="34" charset="0"/>
                <a:ea typeface="Century Gothic"/>
                <a:cs typeface="Century Gothic"/>
                <a:sym typeface="Century Gothic"/>
              </a:rPr>
              <a:t>Add coefficients to the equation to change the number of atoms to make them equal on both sides.</a:t>
            </a:r>
            <a:endParaRPr lang="en-GB" sz="2400" dirty="0">
              <a:latin typeface="Century Gothic" panose="020B0502020202020204" pitchFamily="34" charset="0"/>
            </a:endParaRPr>
          </a:p>
        </p:txBody>
      </p:sp>
      <p:sp>
        <p:nvSpPr>
          <p:cNvPr id="9" name="TextBox 8">
            <a:extLst>
              <a:ext uri="{FF2B5EF4-FFF2-40B4-BE49-F238E27FC236}">
                <a16:creationId xmlns:a16="http://schemas.microsoft.com/office/drawing/2014/main" id="{619F0092-0C83-5049-89B6-B38BE58E167A}"/>
              </a:ext>
            </a:extLst>
          </p:cNvPr>
          <p:cNvSpPr txBox="1"/>
          <p:nvPr/>
        </p:nvSpPr>
        <p:spPr>
          <a:xfrm>
            <a:off x="4482981" y="5747322"/>
            <a:ext cx="6955504" cy="830997"/>
          </a:xfrm>
          <a:prstGeom prst="rect">
            <a:avLst/>
          </a:prstGeom>
          <a:noFill/>
        </p:spPr>
        <p:txBody>
          <a:bodyPr wrap="square" rtlCol="0">
            <a:spAutoFit/>
          </a:bodyPr>
          <a:lstStyle/>
          <a:p>
            <a:r>
              <a:rPr lang="en-US" sz="2400" b="1" dirty="0">
                <a:solidFill>
                  <a:srgbClr val="7030A0"/>
                </a:solidFill>
                <a:latin typeface="Century Gothic" panose="020B0502020202020204" pitchFamily="34" charset="0"/>
              </a:rPr>
              <a:t>Rule: You can only add coefficients. You can’t add subscripts or element symbols.</a:t>
            </a:r>
          </a:p>
        </p:txBody>
      </p:sp>
      <p:cxnSp>
        <p:nvCxnSpPr>
          <p:cNvPr id="4" name="Straight Connector 3">
            <a:extLst>
              <a:ext uri="{FF2B5EF4-FFF2-40B4-BE49-F238E27FC236}">
                <a16:creationId xmlns:a16="http://schemas.microsoft.com/office/drawing/2014/main" id="{9A7A985B-9E08-3C71-9DBF-83B5D0BC0974}"/>
              </a:ext>
            </a:extLst>
          </p:cNvPr>
          <p:cNvCxnSpPr/>
          <p:nvPr/>
        </p:nvCxnSpPr>
        <p:spPr>
          <a:xfrm>
            <a:off x="8520545" y="2089553"/>
            <a:ext cx="0" cy="2761556"/>
          </a:xfrm>
          <a:prstGeom prst="line">
            <a:avLst/>
          </a:prstGeom>
          <a:ln w="38100"/>
        </p:spPr>
        <p:style>
          <a:lnRef idx="3">
            <a:schemeClr val="accent1"/>
          </a:lnRef>
          <a:fillRef idx="0">
            <a:schemeClr val="accent1"/>
          </a:fillRef>
          <a:effectRef idx="2">
            <a:schemeClr val="accent1"/>
          </a:effectRef>
          <a:fontRef idx="minor">
            <a:schemeClr val="tx1"/>
          </a:fontRef>
        </p:style>
      </p:cxnSp>
      <p:sp>
        <p:nvSpPr>
          <p:cNvPr id="5" name="TextBox 4">
            <a:extLst>
              <a:ext uri="{FF2B5EF4-FFF2-40B4-BE49-F238E27FC236}">
                <a16:creationId xmlns:a16="http://schemas.microsoft.com/office/drawing/2014/main" id="{A4B4E4BA-FBD0-F985-F5A9-1304004491A1}"/>
              </a:ext>
            </a:extLst>
          </p:cNvPr>
          <p:cNvSpPr txBox="1"/>
          <p:nvPr/>
        </p:nvSpPr>
        <p:spPr>
          <a:xfrm>
            <a:off x="5250873" y="2369127"/>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Potassium</a:t>
            </a:r>
          </a:p>
        </p:txBody>
      </p:sp>
      <p:sp>
        <p:nvSpPr>
          <p:cNvPr id="8" name="TextBox 7">
            <a:extLst>
              <a:ext uri="{FF2B5EF4-FFF2-40B4-BE49-F238E27FC236}">
                <a16:creationId xmlns:a16="http://schemas.microsoft.com/office/drawing/2014/main" id="{5B83830F-AE03-8718-5640-7A7F2DBD49B2}"/>
              </a:ext>
            </a:extLst>
          </p:cNvPr>
          <p:cNvSpPr txBox="1"/>
          <p:nvPr/>
        </p:nvSpPr>
        <p:spPr>
          <a:xfrm>
            <a:off x="5250872" y="3688892"/>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Oxygen</a:t>
            </a:r>
          </a:p>
        </p:txBody>
      </p:sp>
      <p:sp>
        <p:nvSpPr>
          <p:cNvPr id="10" name="TextBox 9">
            <a:extLst>
              <a:ext uri="{FF2B5EF4-FFF2-40B4-BE49-F238E27FC236}">
                <a16:creationId xmlns:a16="http://schemas.microsoft.com/office/drawing/2014/main" id="{66719D01-3AC4-9EF6-F12B-0FED0551C5C1}"/>
              </a:ext>
            </a:extLst>
          </p:cNvPr>
          <p:cNvSpPr txBox="1"/>
          <p:nvPr/>
        </p:nvSpPr>
        <p:spPr>
          <a:xfrm>
            <a:off x="8756072" y="2382977"/>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Potassium</a:t>
            </a:r>
          </a:p>
        </p:txBody>
      </p:sp>
      <p:sp>
        <p:nvSpPr>
          <p:cNvPr id="11" name="TextBox 10">
            <a:extLst>
              <a:ext uri="{FF2B5EF4-FFF2-40B4-BE49-F238E27FC236}">
                <a16:creationId xmlns:a16="http://schemas.microsoft.com/office/drawing/2014/main" id="{2E50EA01-C3AE-A7A8-FF58-0E0C320B6A05}"/>
              </a:ext>
            </a:extLst>
          </p:cNvPr>
          <p:cNvSpPr txBox="1"/>
          <p:nvPr/>
        </p:nvSpPr>
        <p:spPr>
          <a:xfrm>
            <a:off x="8756071" y="3702742"/>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Oxygen</a:t>
            </a:r>
          </a:p>
        </p:txBody>
      </p:sp>
      <p:sp>
        <p:nvSpPr>
          <p:cNvPr id="12" name="TextBox 11">
            <a:extLst>
              <a:ext uri="{FF2B5EF4-FFF2-40B4-BE49-F238E27FC236}">
                <a16:creationId xmlns:a16="http://schemas.microsoft.com/office/drawing/2014/main" id="{44E402E4-DFC0-1E1D-FE7E-E7354A26AE61}"/>
              </a:ext>
            </a:extLst>
          </p:cNvPr>
          <p:cNvSpPr txBox="1"/>
          <p:nvPr/>
        </p:nvSpPr>
        <p:spPr>
          <a:xfrm>
            <a:off x="5361709" y="2874363"/>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1 atom</a:t>
            </a:r>
          </a:p>
        </p:txBody>
      </p:sp>
      <p:sp>
        <p:nvSpPr>
          <p:cNvPr id="17" name="TextBox 16">
            <a:extLst>
              <a:ext uri="{FF2B5EF4-FFF2-40B4-BE49-F238E27FC236}">
                <a16:creationId xmlns:a16="http://schemas.microsoft.com/office/drawing/2014/main" id="{2BED0C22-A9BE-A29A-C5F5-9A12EDBF3468}"/>
              </a:ext>
            </a:extLst>
          </p:cNvPr>
          <p:cNvSpPr txBox="1"/>
          <p:nvPr/>
        </p:nvSpPr>
        <p:spPr>
          <a:xfrm>
            <a:off x="5306293" y="4048353"/>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sp>
        <p:nvSpPr>
          <p:cNvPr id="18" name="TextBox 17">
            <a:extLst>
              <a:ext uri="{FF2B5EF4-FFF2-40B4-BE49-F238E27FC236}">
                <a16:creationId xmlns:a16="http://schemas.microsoft.com/office/drawing/2014/main" id="{0942054B-F259-EEDD-6AF7-E15D78A76F26}"/>
              </a:ext>
            </a:extLst>
          </p:cNvPr>
          <p:cNvSpPr txBox="1"/>
          <p:nvPr/>
        </p:nvSpPr>
        <p:spPr>
          <a:xfrm>
            <a:off x="8922326" y="2709555"/>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sp>
        <p:nvSpPr>
          <p:cNvPr id="19" name="TextBox 18">
            <a:extLst>
              <a:ext uri="{FF2B5EF4-FFF2-40B4-BE49-F238E27FC236}">
                <a16:creationId xmlns:a16="http://schemas.microsoft.com/office/drawing/2014/main" id="{E5468159-66BD-CB53-88A2-6CC179128E48}"/>
              </a:ext>
            </a:extLst>
          </p:cNvPr>
          <p:cNvSpPr txBox="1"/>
          <p:nvPr/>
        </p:nvSpPr>
        <p:spPr>
          <a:xfrm>
            <a:off x="9074731" y="4130279"/>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1 atom</a:t>
            </a:r>
          </a:p>
        </p:txBody>
      </p:sp>
      <p:sp>
        <p:nvSpPr>
          <p:cNvPr id="20" name="TextBox 19">
            <a:extLst>
              <a:ext uri="{FF2B5EF4-FFF2-40B4-BE49-F238E27FC236}">
                <a16:creationId xmlns:a16="http://schemas.microsoft.com/office/drawing/2014/main" id="{C244817E-FB68-9230-EE29-CECF2E8579C2}"/>
              </a:ext>
            </a:extLst>
          </p:cNvPr>
          <p:cNvSpPr txBox="1"/>
          <p:nvPr/>
        </p:nvSpPr>
        <p:spPr>
          <a:xfrm>
            <a:off x="4117554" y="661992"/>
            <a:ext cx="534204" cy="1107996"/>
          </a:xfrm>
          <a:prstGeom prst="rect">
            <a:avLst/>
          </a:prstGeom>
          <a:noFill/>
        </p:spPr>
        <p:txBody>
          <a:bodyPr wrap="square" rtlCol="0">
            <a:spAutoFit/>
          </a:bodyPr>
          <a:lstStyle/>
          <a:p>
            <a:r>
              <a:rPr lang="en-GB" sz="6600" dirty="0">
                <a:solidFill>
                  <a:srgbClr val="4472C4"/>
                </a:solidFill>
                <a:latin typeface="Century Gothic" panose="020B0502020202020204" pitchFamily="34" charset="0"/>
              </a:rPr>
              <a:t>4</a:t>
            </a:r>
          </a:p>
        </p:txBody>
      </p:sp>
      <p:sp>
        <p:nvSpPr>
          <p:cNvPr id="21" name="TextBox 20">
            <a:extLst>
              <a:ext uri="{FF2B5EF4-FFF2-40B4-BE49-F238E27FC236}">
                <a16:creationId xmlns:a16="http://schemas.microsoft.com/office/drawing/2014/main" id="{4C1E1D81-E20A-1CFA-0870-D78142FAE457}"/>
              </a:ext>
            </a:extLst>
          </p:cNvPr>
          <p:cNvSpPr txBox="1"/>
          <p:nvPr/>
        </p:nvSpPr>
        <p:spPr>
          <a:xfrm>
            <a:off x="8537149" y="675842"/>
            <a:ext cx="534204" cy="1107996"/>
          </a:xfrm>
          <a:prstGeom prst="rect">
            <a:avLst/>
          </a:prstGeom>
          <a:noFill/>
        </p:spPr>
        <p:txBody>
          <a:bodyPr wrap="square" rtlCol="0">
            <a:spAutoFit/>
          </a:bodyPr>
          <a:lstStyle/>
          <a:p>
            <a:r>
              <a:rPr lang="en-GB" sz="6600" dirty="0">
                <a:solidFill>
                  <a:srgbClr val="4472C4"/>
                </a:solidFill>
                <a:latin typeface="Century Gothic" panose="020B0502020202020204" pitchFamily="34" charset="0"/>
              </a:rPr>
              <a:t>2</a:t>
            </a:r>
          </a:p>
        </p:txBody>
      </p:sp>
      <p:sp>
        <p:nvSpPr>
          <p:cNvPr id="22" name="TextBox 21">
            <a:extLst>
              <a:ext uri="{FF2B5EF4-FFF2-40B4-BE49-F238E27FC236}">
                <a16:creationId xmlns:a16="http://schemas.microsoft.com/office/drawing/2014/main" id="{84FF47FD-F3FE-C4BD-86DE-ED2CB8811D2C}"/>
              </a:ext>
            </a:extLst>
          </p:cNvPr>
          <p:cNvSpPr txBox="1"/>
          <p:nvPr/>
        </p:nvSpPr>
        <p:spPr>
          <a:xfrm>
            <a:off x="5292429" y="3193023"/>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4 atoms</a:t>
            </a:r>
          </a:p>
        </p:txBody>
      </p:sp>
      <p:sp>
        <p:nvSpPr>
          <p:cNvPr id="23" name="TextBox 22">
            <a:extLst>
              <a:ext uri="{FF2B5EF4-FFF2-40B4-BE49-F238E27FC236}">
                <a16:creationId xmlns:a16="http://schemas.microsoft.com/office/drawing/2014/main" id="{2E5964AA-B11B-2648-3882-8F1E3EEBA57F}"/>
              </a:ext>
            </a:extLst>
          </p:cNvPr>
          <p:cNvSpPr txBox="1"/>
          <p:nvPr/>
        </p:nvSpPr>
        <p:spPr>
          <a:xfrm>
            <a:off x="8853046" y="3028215"/>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4 atoms</a:t>
            </a:r>
          </a:p>
        </p:txBody>
      </p:sp>
      <p:sp>
        <p:nvSpPr>
          <p:cNvPr id="24" name="TextBox 23">
            <a:extLst>
              <a:ext uri="{FF2B5EF4-FFF2-40B4-BE49-F238E27FC236}">
                <a16:creationId xmlns:a16="http://schemas.microsoft.com/office/drawing/2014/main" id="{005E62D8-95BD-98C8-CD3D-36D822B4EAB3}"/>
              </a:ext>
            </a:extLst>
          </p:cNvPr>
          <p:cNvSpPr txBox="1"/>
          <p:nvPr/>
        </p:nvSpPr>
        <p:spPr>
          <a:xfrm>
            <a:off x="9005451" y="4448939"/>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cxnSp>
        <p:nvCxnSpPr>
          <p:cNvPr id="26" name="Straight Connector 25">
            <a:extLst>
              <a:ext uri="{FF2B5EF4-FFF2-40B4-BE49-F238E27FC236}">
                <a16:creationId xmlns:a16="http://schemas.microsoft.com/office/drawing/2014/main" id="{809F1C3F-788C-BFB1-BA6F-79A13FA30C64}"/>
              </a:ext>
            </a:extLst>
          </p:cNvPr>
          <p:cNvCxnSpPr/>
          <p:nvPr/>
        </p:nvCxnSpPr>
        <p:spPr>
          <a:xfrm>
            <a:off x="5306293" y="3059029"/>
            <a:ext cx="997525" cy="1985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53C9676-2ED4-6F00-3F6A-ABF17303C4E9}"/>
              </a:ext>
            </a:extLst>
          </p:cNvPr>
          <p:cNvCxnSpPr/>
          <p:nvPr/>
        </p:nvCxnSpPr>
        <p:spPr>
          <a:xfrm>
            <a:off x="9102426" y="4316669"/>
            <a:ext cx="997525" cy="1985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C2FF37B-A08A-EB2A-18C4-154B16C58EF3}"/>
              </a:ext>
            </a:extLst>
          </p:cNvPr>
          <p:cNvCxnSpPr/>
          <p:nvPr/>
        </p:nvCxnSpPr>
        <p:spPr>
          <a:xfrm>
            <a:off x="9005451" y="2908134"/>
            <a:ext cx="997525" cy="19858"/>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6902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8"/>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0" grpId="0"/>
      <p:bldP spid="11" grpId="0"/>
      <p:bldP spid="12" grpId="0"/>
      <p:bldP spid="17" grpId="0"/>
      <p:bldP spid="18" grpId="0"/>
      <p:bldP spid="19" grpId="0"/>
      <p:bldP spid="20" grpId="0"/>
      <p:bldP spid="21" grpId="0"/>
      <p:bldP spid="22" grpId="0"/>
      <p:bldP spid="23" grpId="0"/>
      <p:bldP spid="2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74" name="Google Shape;174;p3"/>
          <p:cNvSpPr txBox="1"/>
          <p:nvPr/>
        </p:nvSpPr>
        <p:spPr>
          <a:xfrm>
            <a:off x="4231270" y="695179"/>
            <a:ext cx="6996754" cy="110795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GB" sz="6600" b="1" dirty="0">
                <a:solidFill>
                  <a:srgbClr val="000000"/>
                </a:solidFill>
                <a:latin typeface="Century Gothic" panose="020B0502020202020204" pitchFamily="34" charset="0"/>
                <a:ea typeface="Century Gothic"/>
                <a:cs typeface="Century Gothic"/>
                <a:sym typeface="Century Gothic"/>
              </a:rPr>
              <a:t>Na</a:t>
            </a:r>
            <a:r>
              <a:rPr lang="en-GB" sz="6600" b="1" i="0" u="none" strike="noStrike" cap="none" dirty="0">
                <a:solidFill>
                  <a:srgbClr val="000000"/>
                </a:solidFill>
                <a:latin typeface="Century Gothic" panose="020B0502020202020204" pitchFamily="34" charset="0"/>
                <a:ea typeface="Century Gothic"/>
                <a:cs typeface="Century Gothic"/>
                <a:sym typeface="Century Gothic"/>
              </a:rPr>
              <a:t> + Cl</a:t>
            </a:r>
            <a:r>
              <a:rPr lang="en-GB" sz="6600" b="1" i="0" u="none" strike="noStrike" cap="none" baseline="-25000" dirty="0">
                <a:solidFill>
                  <a:srgbClr val="000000"/>
                </a:solidFill>
                <a:latin typeface="Century Gothic" panose="020B0502020202020204" pitchFamily="34" charset="0"/>
                <a:ea typeface="Century Gothic"/>
                <a:cs typeface="Century Gothic"/>
                <a:sym typeface="Century Gothic"/>
              </a:rPr>
              <a:t>2</a:t>
            </a:r>
            <a:r>
              <a:rPr lang="en-GB" sz="6600" b="1" i="0" u="none" strike="noStrike" cap="none" dirty="0">
                <a:solidFill>
                  <a:srgbClr val="000000"/>
                </a:solidFill>
                <a:latin typeface="Century Gothic" panose="020B0502020202020204" pitchFamily="34" charset="0"/>
                <a:ea typeface="Century Gothic"/>
                <a:cs typeface="Century Gothic"/>
                <a:sym typeface="Century Gothic"/>
              </a:rPr>
              <a:t> → </a:t>
            </a:r>
            <a:r>
              <a:rPr lang="en-GB" sz="6600" b="1" dirty="0">
                <a:solidFill>
                  <a:srgbClr val="000000"/>
                </a:solidFill>
                <a:latin typeface="Century Gothic" panose="020B0502020202020204" pitchFamily="34" charset="0"/>
                <a:ea typeface="Century Gothic"/>
                <a:cs typeface="Century Gothic"/>
                <a:sym typeface="Century Gothic"/>
              </a:rPr>
              <a:t>NaCl</a:t>
            </a:r>
            <a:endParaRPr lang="en-GB" sz="6600" b="1" baseline="-25000" dirty="0">
              <a:latin typeface="Century Gothic" panose="020B0502020202020204" pitchFamily="34" charset="0"/>
            </a:endParaRPr>
          </a:p>
        </p:txBody>
      </p:sp>
      <p:sp>
        <p:nvSpPr>
          <p:cNvPr id="13" name="Google Shape;164;p3">
            <a:extLst>
              <a:ext uri="{FF2B5EF4-FFF2-40B4-BE49-F238E27FC236}">
                <a16:creationId xmlns:a16="http://schemas.microsoft.com/office/drawing/2014/main" id="{A1831BAE-83D0-8344-9E4E-C0D122F273C1}"/>
              </a:ext>
            </a:extLst>
          </p:cNvPr>
          <p:cNvSpPr txBox="1"/>
          <p:nvPr/>
        </p:nvSpPr>
        <p:spPr>
          <a:xfrm>
            <a:off x="151565" y="88719"/>
            <a:ext cx="11359322" cy="461624"/>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We: We can follow these steps to balance any chemical equation.</a:t>
            </a:r>
            <a:endParaRPr b="1" dirty="0">
              <a:latin typeface="Century Gothic" panose="020B0502020202020204" pitchFamily="34" charset="0"/>
            </a:endParaRPr>
          </a:p>
        </p:txBody>
      </p:sp>
      <p:sp>
        <p:nvSpPr>
          <p:cNvPr id="14" name="Google Shape;164;p3">
            <a:extLst>
              <a:ext uri="{FF2B5EF4-FFF2-40B4-BE49-F238E27FC236}">
                <a16:creationId xmlns:a16="http://schemas.microsoft.com/office/drawing/2014/main" id="{5AB4205D-F671-4745-8A05-11E0C7780442}"/>
              </a:ext>
            </a:extLst>
          </p:cNvPr>
          <p:cNvSpPr txBox="1"/>
          <p:nvPr/>
        </p:nvSpPr>
        <p:spPr>
          <a:xfrm>
            <a:off x="147954" y="548956"/>
            <a:ext cx="3800823"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1: </a:t>
            </a:r>
            <a:r>
              <a:rPr lang="en-GB" sz="2400" dirty="0">
                <a:solidFill>
                  <a:srgbClr val="000000"/>
                </a:solidFill>
                <a:latin typeface="Century Gothic" panose="020B0502020202020204" pitchFamily="34" charset="0"/>
                <a:ea typeface="Century Gothic"/>
                <a:cs typeface="Century Gothic"/>
                <a:sym typeface="Century Gothic"/>
              </a:rPr>
              <a:t>Write out the equation neatly and divide it into two parts, reactants and products.</a:t>
            </a:r>
            <a:endParaRPr dirty="0">
              <a:latin typeface="Century Gothic" panose="020B0502020202020204" pitchFamily="34" charset="0"/>
            </a:endParaRPr>
          </a:p>
        </p:txBody>
      </p:sp>
      <p:sp>
        <p:nvSpPr>
          <p:cNvPr id="15" name="Google Shape;164;p3">
            <a:extLst>
              <a:ext uri="{FF2B5EF4-FFF2-40B4-BE49-F238E27FC236}">
                <a16:creationId xmlns:a16="http://schemas.microsoft.com/office/drawing/2014/main" id="{1C856EC6-F42D-0A4F-ADBE-FCB5C18BB5D8}"/>
              </a:ext>
            </a:extLst>
          </p:cNvPr>
          <p:cNvSpPr txBox="1"/>
          <p:nvPr/>
        </p:nvSpPr>
        <p:spPr>
          <a:xfrm>
            <a:off x="148669" y="2089553"/>
            <a:ext cx="3631331"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sym typeface="Century Gothic"/>
              </a:rPr>
              <a:t>Step 2: </a:t>
            </a:r>
            <a:r>
              <a:rPr lang="en-GB" sz="2400" dirty="0">
                <a:solidFill>
                  <a:srgbClr val="000000"/>
                </a:solidFill>
                <a:latin typeface="Century Gothic" panose="020B0502020202020204" pitchFamily="34" charset="0"/>
                <a:sym typeface="Century Gothic"/>
              </a:rPr>
              <a:t>List the elements on each side and check they are the same.</a:t>
            </a:r>
            <a:endParaRPr dirty="0">
              <a:latin typeface="Century Gothic" panose="020B0502020202020204" pitchFamily="34" charset="0"/>
            </a:endParaRPr>
          </a:p>
        </p:txBody>
      </p:sp>
      <p:sp>
        <p:nvSpPr>
          <p:cNvPr id="16" name="Google Shape;164;p3">
            <a:extLst>
              <a:ext uri="{FF2B5EF4-FFF2-40B4-BE49-F238E27FC236}">
                <a16:creationId xmlns:a16="http://schemas.microsoft.com/office/drawing/2014/main" id="{2B97A970-7F4D-054A-AA17-0CFCC4A4DEF4}"/>
              </a:ext>
            </a:extLst>
          </p:cNvPr>
          <p:cNvSpPr txBox="1"/>
          <p:nvPr/>
        </p:nvSpPr>
        <p:spPr>
          <a:xfrm>
            <a:off x="153747" y="3650821"/>
            <a:ext cx="3621174" cy="1200288"/>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3: </a:t>
            </a:r>
            <a:r>
              <a:rPr lang="en-GB" sz="2400" dirty="0">
                <a:solidFill>
                  <a:srgbClr val="000000"/>
                </a:solidFill>
                <a:latin typeface="Century Gothic" panose="020B0502020202020204" pitchFamily="34" charset="0"/>
                <a:ea typeface="Century Gothic"/>
                <a:cs typeface="Century Gothic"/>
                <a:sym typeface="Century Gothic"/>
              </a:rPr>
              <a:t>Count the number of atoms of each element shown. </a:t>
            </a:r>
            <a:endParaRPr dirty="0">
              <a:latin typeface="Century Gothic" panose="020B0502020202020204" pitchFamily="34" charset="0"/>
            </a:endParaRPr>
          </a:p>
        </p:txBody>
      </p:sp>
      <p:sp>
        <p:nvSpPr>
          <p:cNvPr id="2" name="Rectangle 1">
            <a:extLst>
              <a:ext uri="{FF2B5EF4-FFF2-40B4-BE49-F238E27FC236}">
                <a16:creationId xmlns:a16="http://schemas.microsoft.com/office/drawing/2014/main" id="{EC674F12-CD1B-F942-BC1C-977B87642BFB}"/>
              </a:ext>
            </a:extLst>
          </p:cNvPr>
          <p:cNvSpPr/>
          <p:nvPr/>
        </p:nvSpPr>
        <p:spPr>
          <a:xfrm>
            <a:off x="147954" y="4851109"/>
            <a:ext cx="4083315" cy="1938992"/>
          </a:xfrm>
          <a:prstGeom prst="rect">
            <a:avLst/>
          </a:prstGeom>
        </p:spPr>
        <p:txBody>
          <a:bodyPr wrap="square">
            <a:spAutoFit/>
          </a:bodyPr>
          <a:lstStyle/>
          <a:p>
            <a:pPr lvl="0">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4: </a:t>
            </a:r>
            <a:r>
              <a:rPr lang="en-GB" sz="2400" dirty="0">
                <a:solidFill>
                  <a:srgbClr val="000000"/>
                </a:solidFill>
                <a:latin typeface="Century Gothic" panose="020B0502020202020204" pitchFamily="34" charset="0"/>
                <a:ea typeface="Century Gothic"/>
                <a:cs typeface="Century Gothic"/>
                <a:sym typeface="Century Gothic"/>
              </a:rPr>
              <a:t>Add coefficients to the equation to change the number of atoms to make them equal on both sides.</a:t>
            </a:r>
            <a:endParaRPr lang="en-GB" sz="2400" dirty="0">
              <a:latin typeface="Century Gothic" panose="020B0502020202020204" pitchFamily="34" charset="0"/>
            </a:endParaRPr>
          </a:p>
        </p:txBody>
      </p:sp>
      <p:sp>
        <p:nvSpPr>
          <p:cNvPr id="9" name="TextBox 8">
            <a:extLst>
              <a:ext uri="{FF2B5EF4-FFF2-40B4-BE49-F238E27FC236}">
                <a16:creationId xmlns:a16="http://schemas.microsoft.com/office/drawing/2014/main" id="{619F0092-0C83-5049-89B6-B38BE58E167A}"/>
              </a:ext>
            </a:extLst>
          </p:cNvPr>
          <p:cNvSpPr txBox="1"/>
          <p:nvPr/>
        </p:nvSpPr>
        <p:spPr>
          <a:xfrm>
            <a:off x="4482981" y="5747322"/>
            <a:ext cx="6955504" cy="830997"/>
          </a:xfrm>
          <a:prstGeom prst="rect">
            <a:avLst/>
          </a:prstGeom>
          <a:noFill/>
        </p:spPr>
        <p:txBody>
          <a:bodyPr wrap="square" rtlCol="0">
            <a:spAutoFit/>
          </a:bodyPr>
          <a:lstStyle/>
          <a:p>
            <a:r>
              <a:rPr lang="en-US" sz="2400" b="1" dirty="0">
                <a:solidFill>
                  <a:srgbClr val="7030A0"/>
                </a:solidFill>
                <a:latin typeface="Century Gothic" panose="020B0502020202020204" pitchFamily="34" charset="0"/>
              </a:rPr>
              <a:t>Rule: You can only add coefficients. You can’t add subscripts or element symbols.</a:t>
            </a:r>
          </a:p>
        </p:txBody>
      </p:sp>
      <p:cxnSp>
        <p:nvCxnSpPr>
          <p:cNvPr id="4" name="Straight Connector 3">
            <a:extLst>
              <a:ext uri="{FF2B5EF4-FFF2-40B4-BE49-F238E27FC236}">
                <a16:creationId xmlns:a16="http://schemas.microsoft.com/office/drawing/2014/main" id="{9A7A985B-9E08-3C71-9DBF-83B5D0BC0974}"/>
              </a:ext>
            </a:extLst>
          </p:cNvPr>
          <p:cNvCxnSpPr/>
          <p:nvPr/>
        </p:nvCxnSpPr>
        <p:spPr>
          <a:xfrm>
            <a:off x="8520545" y="2089553"/>
            <a:ext cx="0" cy="2761556"/>
          </a:xfrm>
          <a:prstGeom prst="line">
            <a:avLst/>
          </a:prstGeom>
          <a:ln w="38100"/>
        </p:spPr>
        <p:style>
          <a:lnRef idx="3">
            <a:schemeClr val="accent1"/>
          </a:lnRef>
          <a:fillRef idx="0">
            <a:schemeClr val="accent1"/>
          </a:fillRef>
          <a:effectRef idx="2">
            <a:schemeClr val="accent1"/>
          </a:effectRef>
          <a:fontRef idx="minor">
            <a:schemeClr val="tx1"/>
          </a:fontRef>
        </p:style>
      </p:cxnSp>
      <p:sp>
        <p:nvSpPr>
          <p:cNvPr id="5" name="TextBox 4">
            <a:extLst>
              <a:ext uri="{FF2B5EF4-FFF2-40B4-BE49-F238E27FC236}">
                <a16:creationId xmlns:a16="http://schemas.microsoft.com/office/drawing/2014/main" id="{A4B4E4BA-FBD0-F985-F5A9-1304004491A1}"/>
              </a:ext>
            </a:extLst>
          </p:cNvPr>
          <p:cNvSpPr txBox="1"/>
          <p:nvPr/>
        </p:nvSpPr>
        <p:spPr>
          <a:xfrm>
            <a:off x="5250873" y="2369127"/>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Sodium</a:t>
            </a:r>
          </a:p>
        </p:txBody>
      </p:sp>
      <p:sp>
        <p:nvSpPr>
          <p:cNvPr id="8" name="TextBox 7">
            <a:extLst>
              <a:ext uri="{FF2B5EF4-FFF2-40B4-BE49-F238E27FC236}">
                <a16:creationId xmlns:a16="http://schemas.microsoft.com/office/drawing/2014/main" id="{5B83830F-AE03-8718-5640-7A7F2DBD49B2}"/>
              </a:ext>
            </a:extLst>
          </p:cNvPr>
          <p:cNvSpPr txBox="1"/>
          <p:nvPr/>
        </p:nvSpPr>
        <p:spPr>
          <a:xfrm>
            <a:off x="5250872" y="3688892"/>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Chlorine</a:t>
            </a:r>
          </a:p>
        </p:txBody>
      </p:sp>
      <p:sp>
        <p:nvSpPr>
          <p:cNvPr id="10" name="TextBox 9">
            <a:extLst>
              <a:ext uri="{FF2B5EF4-FFF2-40B4-BE49-F238E27FC236}">
                <a16:creationId xmlns:a16="http://schemas.microsoft.com/office/drawing/2014/main" id="{66719D01-3AC4-9EF6-F12B-0FED0551C5C1}"/>
              </a:ext>
            </a:extLst>
          </p:cNvPr>
          <p:cNvSpPr txBox="1"/>
          <p:nvPr/>
        </p:nvSpPr>
        <p:spPr>
          <a:xfrm>
            <a:off x="8756072" y="2382977"/>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Sodium</a:t>
            </a:r>
          </a:p>
        </p:txBody>
      </p:sp>
      <p:sp>
        <p:nvSpPr>
          <p:cNvPr id="11" name="TextBox 10">
            <a:extLst>
              <a:ext uri="{FF2B5EF4-FFF2-40B4-BE49-F238E27FC236}">
                <a16:creationId xmlns:a16="http://schemas.microsoft.com/office/drawing/2014/main" id="{2E50EA01-C3AE-A7A8-FF58-0E0C320B6A05}"/>
              </a:ext>
            </a:extLst>
          </p:cNvPr>
          <p:cNvSpPr txBox="1"/>
          <p:nvPr/>
        </p:nvSpPr>
        <p:spPr>
          <a:xfrm>
            <a:off x="8756071" y="3702742"/>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Chlorine</a:t>
            </a:r>
          </a:p>
        </p:txBody>
      </p:sp>
      <p:sp>
        <p:nvSpPr>
          <p:cNvPr id="12" name="TextBox 11">
            <a:extLst>
              <a:ext uri="{FF2B5EF4-FFF2-40B4-BE49-F238E27FC236}">
                <a16:creationId xmlns:a16="http://schemas.microsoft.com/office/drawing/2014/main" id="{44E402E4-DFC0-1E1D-FE7E-E7354A26AE61}"/>
              </a:ext>
            </a:extLst>
          </p:cNvPr>
          <p:cNvSpPr txBox="1"/>
          <p:nvPr/>
        </p:nvSpPr>
        <p:spPr>
          <a:xfrm>
            <a:off x="5361709" y="2874363"/>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1 atom</a:t>
            </a:r>
          </a:p>
        </p:txBody>
      </p:sp>
      <p:sp>
        <p:nvSpPr>
          <p:cNvPr id="17" name="TextBox 16">
            <a:extLst>
              <a:ext uri="{FF2B5EF4-FFF2-40B4-BE49-F238E27FC236}">
                <a16:creationId xmlns:a16="http://schemas.microsoft.com/office/drawing/2014/main" id="{2BED0C22-A9BE-A29A-C5F5-9A12EDBF3468}"/>
              </a:ext>
            </a:extLst>
          </p:cNvPr>
          <p:cNvSpPr txBox="1"/>
          <p:nvPr/>
        </p:nvSpPr>
        <p:spPr>
          <a:xfrm>
            <a:off x="5306293" y="4048353"/>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sp>
        <p:nvSpPr>
          <p:cNvPr id="18" name="TextBox 17">
            <a:extLst>
              <a:ext uri="{FF2B5EF4-FFF2-40B4-BE49-F238E27FC236}">
                <a16:creationId xmlns:a16="http://schemas.microsoft.com/office/drawing/2014/main" id="{0942054B-F259-EEDD-6AF7-E15D78A76F26}"/>
              </a:ext>
            </a:extLst>
          </p:cNvPr>
          <p:cNvSpPr txBox="1"/>
          <p:nvPr/>
        </p:nvSpPr>
        <p:spPr>
          <a:xfrm>
            <a:off x="8922326" y="2709555"/>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1 atom</a:t>
            </a:r>
          </a:p>
        </p:txBody>
      </p:sp>
      <p:sp>
        <p:nvSpPr>
          <p:cNvPr id="19" name="TextBox 18">
            <a:extLst>
              <a:ext uri="{FF2B5EF4-FFF2-40B4-BE49-F238E27FC236}">
                <a16:creationId xmlns:a16="http://schemas.microsoft.com/office/drawing/2014/main" id="{E5468159-66BD-CB53-88A2-6CC179128E48}"/>
              </a:ext>
            </a:extLst>
          </p:cNvPr>
          <p:cNvSpPr txBox="1"/>
          <p:nvPr/>
        </p:nvSpPr>
        <p:spPr>
          <a:xfrm>
            <a:off x="9074731" y="4130279"/>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1 atom</a:t>
            </a:r>
          </a:p>
        </p:txBody>
      </p:sp>
      <p:sp>
        <p:nvSpPr>
          <p:cNvPr id="20" name="TextBox 19">
            <a:extLst>
              <a:ext uri="{FF2B5EF4-FFF2-40B4-BE49-F238E27FC236}">
                <a16:creationId xmlns:a16="http://schemas.microsoft.com/office/drawing/2014/main" id="{C244817E-FB68-9230-EE29-CECF2E8579C2}"/>
              </a:ext>
            </a:extLst>
          </p:cNvPr>
          <p:cNvSpPr txBox="1"/>
          <p:nvPr/>
        </p:nvSpPr>
        <p:spPr>
          <a:xfrm>
            <a:off x="3822922" y="695138"/>
            <a:ext cx="534204" cy="1107996"/>
          </a:xfrm>
          <a:prstGeom prst="rect">
            <a:avLst/>
          </a:prstGeom>
          <a:noFill/>
        </p:spPr>
        <p:txBody>
          <a:bodyPr wrap="square" rtlCol="0">
            <a:spAutoFit/>
          </a:bodyPr>
          <a:lstStyle/>
          <a:p>
            <a:r>
              <a:rPr lang="en-GB" sz="6600" dirty="0">
                <a:solidFill>
                  <a:srgbClr val="4472C4"/>
                </a:solidFill>
                <a:latin typeface="Century Gothic" panose="020B0502020202020204" pitchFamily="34" charset="0"/>
              </a:rPr>
              <a:t>2</a:t>
            </a:r>
          </a:p>
        </p:txBody>
      </p:sp>
      <p:sp>
        <p:nvSpPr>
          <p:cNvPr id="21" name="TextBox 20">
            <a:extLst>
              <a:ext uri="{FF2B5EF4-FFF2-40B4-BE49-F238E27FC236}">
                <a16:creationId xmlns:a16="http://schemas.microsoft.com/office/drawing/2014/main" id="{4C1E1D81-E20A-1CFA-0870-D78142FAE457}"/>
              </a:ext>
            </a:extLst>
          </p:cNvPr>
          <p:cNvSpPr txBox="1"/>
          <p:nvPr/>
        </p:nvSpPr>
        <p:spPr>
          <a:xfrm>
            <a:off x="8537149" y="675842"/>
            <a:ext cx="534204" cy="1107996"/>
          </a:xfrm>
          <a:prstGeom prst="rect">
            <a:avLst/>
          </a:prstGeom>
          <a:noFill/>
        </p:spPr>
        <p:txBody>
          <a:bodyPr wrap="square" rtlCol="0">
            <a:spAutoFit/>
          </a:bodyPr>
          <a:lstStyle/>
          <a:p>
            <a:r>
              <a:rPr lang="en-GB" sz="6600" dirty="0">
                <a:solidFill>
                  <a:srgbClr val="4472C4"/>
                </a:solidFill>
                <a:latin typeface="Century Gothic" panose="020B0502020202020204" pitchFamily="34" charset="0"/>
              </a:rPr>
              <a:t>2</a:t>
            </a:r>
          </a:p>
        </p:txBody>
      </p:sp>
      <p:sp>
        <p:nvSpPr>
          <p:cNvPr id="22" name="TextBox 21">
            <a:extLst>
              <a:ext uri="{FF2B5EF4-FFF2-40B4-BE49-F238E27FC236}">
                <a16:creationId xmlns:a16="http://schemas.microsoft.com/office/drawing/2014/main" id="{84FF47FD-F3FE-C4BD-86DE-ED2CB8811D2C}"/>
              </a:ext>
            </a:extLst>
          </p:cNvPr>
          <p:cNvSpPr txBox="1"/>
          <p:nvPr/>
        </p:nvSpPr>
        <p:spPr>
          <a:xfrm>
            <a:off x="5292429" y="3193023"/>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sp>
        <p:nvSpPr>
          <p:cNvPr id="23" name="TextBox 22">
            <a:extLst>
              <a:ext uri="{FF2B5EF4-FFF2-40B4-BE49-F238E27FC236}">
                <a16:creationId xmlns:a16="http://schemas.microsoft.com/office/drawing/2014/main" id="{2E5964AA-B11B-2648-3882-8F1E3EEBA57F}"/>
              </a:ext>
            </a:extLst>
          </p:cNvPr>
          <p:cNvSpPr txBox="1"/>
          <p:nvPr/>
        </p:nvSpPr>
        <p:spPr>
          <a:xfrm>
            <a:off x="8853046" y="3028215"/>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sp>
        <p:nvSpPr>
          <p:cNvPr id="24" name="TextBox 23">
            <a:extLst>
              <a:ext uri="{FF2B5EF4-FFF2-40B4-BE49-F238E27FC236}">
                <a16:creationId xmlns:a16="http://schemas.microsoft.com/office/drawing/2014/main" id="{005E62D8-95BD-98C8-CD3D-36D822B4EAB3}"/>
              </a:ext>
            </a:extLst>
          </p:cNvPr>
          <p:cNvSpPr txBox="1"/>
          <p:nvPr/>
        </p:nvSpPr>
        <p:spPr>
          <a:xfrm>
            <a:off x="9005451" y="4448939"/>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cxnSp>
        <p:nvCxnSpPr>
          <p:cNvPr id="26" name="Straight Connector 25">
            <a:extLst>
              <a:ext uri="{FF2B5EF4-FFF2-40B4-BE49-F238E27FC236}">
                <a16:creationId xmlns:a16="http://schemas.microsoft.com/office/drawing/2014/main" id="{809F1C3F-788C-BFB1-BA6F-79A13FA30C64}"/>
              </a:ext>
            </a:extLst>
          </p:cNvPr>
          <p:cNvCxnSpPr/>
          <p:nvPr/>
        </p:nvCxnSpPr>
        <p:spPr>
          <a:xfrm>
            <a:off x="5306293" y="3059029"/>
            <a:ext cx="997525" cy="1985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E53C9676-2ED4-6F00-3F6A-ABF17303C4E9}"/>
              </a:ext>
            </a:extLst>
          </p:cNvPr>
          <p:cNvCxnSpPr/>
          <p:nvPr/>
        </p:nvCxnSpPr>
        <p:spPr>
          <a:xfrm>
            <a:off x="9102426" y="4316669"/>
            <a:ext cx="997525" cy="1985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C2FF37B-A08A-EB2A-18C4-154B16C58EF3}"/>
              </a:ext>
            </a:extLst>
          </p:cNvPr>
          <p:cNvCxnSpPr/>
          <p:nvPr/>
        </p:nvCxnSpPr>
        <p:spPr>
          <a:xfrm>
            <a:off x="9005451" y="2891781"/>
            <a:ext cx="997525" cy="19858"/>
          </a:xfrm>
          <a:prstGeom prst="line">
            <a:avLst/>
          </a:prstGeom>
          <a:ln w="285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88707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6"/>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8"/>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7"/>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0" grpId="0"/>
      <p:bldP spid="11" grpId="0"/>
      <p:bldP spid="12" grpId="0"/>
      <p:bldP spid="17" grpId="0"/>
      <p:bldP spid="18" grpId="0"/>
      <p:bldP spid="19" grpId="0"/>
      <p:bldP spid="20" grpId="0"/>
      <p:bldP spid="21" grpId="0"/>
      <p:bldP spid="22" grpId="0"/>
      <p:bldP spid="23" grpId="0"/>
      <p:bldP spid="2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74" name="Google Shape;174;p3"/>
          <p:cNvSpPr txBox="1"/>
          <p:nvPr/>
        </p:nvSpPr>
        <p:spPr>
          <a:xfrm>
            <a:off x="3800228" y="681703"/>
            <a:ext cx="8098424" cy="830956"/>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GB" sz="4800" b="1" dirty="0">
                <a:solidFill>
                  <a:srgbClr val="000000"/>
                </a:solidFill>
                <a:latin typeface="Century Gothic" panose="020B0502020202020204" pitchFamily="34" charset="0"/>
                <a:ea typeface="Century Gothic"/>
                <a:cs typeface="Century Gothic"/>
                <a:sym typeface="Century Gothic"/>
              </a:rPr>
              <a:t>Fe</a:t>
            </a:r>
            <a:r>
              <a:rPr lang="en-GB" sz="4800" b="1" i="0" u="none" strike="noStrike" cap="none" baseline="-25000" dirty="0">
                <a:solidFill>
                  <a:srgbClr val="000000"/>
                </a:solidFill>
                <a:latin typeface="Century Gothic" panose="020B0502020202020204" pitchFamily="34" charset="0"/>
                <a:ea typeface="Century Gothic"/>
                <a:cs typeface="Century Gothic"/>
                <a:sym typeface="Century Gothic"/>
              </a:rPr>
              <a:t>2</a:t>
            </a:r>
            <a:r>
              <a:rPr lang="en-GB" sz="4800" b="1" i="0" u="none" strike="noStrike" cap="none" dirty="0">
                <a:solidFill>
                  <a:srgbClr val="000000"/>
                </a:solidFill>
                <a:latin typeface="Century Gothic" panose="020B0502020202020204" pitchFamily="34" charset="0"/>
                <a:ea typeface="Century Gothic"/>
                <a:cs typeface="Century Gothic"/>
                <a:sym typeface="Century Gothic"/>
              </a:rPr>
              <a:t>O</a:t>
            </a:r>
            <a:r>
              <a:rPr lang="en-GB" sz="4800" b="1" i="0" u="none" strike="noStrike" cap="none" baseline="-25000" dirty="0">
                <a:solidFill>
                  <a:srgbClr val="000000"/>
                </a:solidFill>
                <a:latin typeface="Century Gothic" panose="020B0502020202020204" pitchFamily="34" charset="0"/>
                <a:ea typeface="Century Gothic"/>
                <a:cs typeface="Century Gothic"/>
                <a:sym typeface="Century Gothic"/>
              </a:rPr>
              <a:t>3</a:t>
            </a:r>
            <a:r>
              <a:rPr lang="en-GB" sz="4800" b="1" i="0" u="none" strike="noStrike" cap="none" dirty="0">
                <a:solidFill>
                  <a:srgbClr val="000000"/>
                </a:solidFill>
                <a:latin typeface="Century Gothic" panose="020B0502020202020204" pitchFamily="34" charset="0"/>
                <a:ea typeface="Century Gothic"/>
                <a:cs typeface="Century Gothic"/>
                <a:sym typeface="Century Gothic"/>
              </a:rPr>
              <a:t> +   CO →  Fe +  CO</a:t>
            </a:r>
            <a:r>
              <a:rPr lang="en-GB" sz="4800" b="1" i="0" u="none" strike="noStrike" cap="none" baseline="-25000" dirty="0">
                <a:solidFill>
                  <a:srgbClr val="000000"/>
                </a:solidFill>
                <a:latin typeface="Century Gothic" panose="020B0502020202020204" pitchFamily="34" charset="0"/>
                <a:ea typeface="Century Gothic"/>
                <a:cs typeface="Century Gothic"/>
                <a:sym typeface="Century Gothic"/>
              </a:rPr>
              <a:t>2</a:t>
            </a:r>
            <a:endParaRPr sz="1200" b="1" baseline="-25000" dirty="0">
              <a:latin typeface="Century Gothic" panose="020B0502020202020204" pitchFamily="34" charset="0"/>
            </a:endParaRPr>
          </a:p>
        </p:txBody>
      </p:sp>
      <p:sp>
        <p:nvSpPr>
          <p:cNvPr id="13" name="Google Shape;164;p3">
            <a:extLst>
              <a:ext uri="{FF2B5EF4-FFF2-40B4-BE49-F238E27FC236}">
                <a16:creationId xmlns:a16="http://schemas.microsoft.com/office/drawing/2014/main" id="{A1831BAE-83D0-8344-9E4E-C0D122F273C1}"/>
              </a:ext>
            </a:extLst>
          </p:cNvPr>
          <p:cNvSpPr txBox="1"/>
          <p:nvPr/>
        </p:nvSpPr>
        <p:spPr>
          <a:xfrm>
            <a:off x="151565" y="88719"/>
            <a:ext cx="11359322" cy="461624"/>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You: We can follow these steps to balance any chemical equation.</a:t>
            </a:r>
            <a:endParaRPr b="1" dirty="0">
              <a:latin typeface="Century Gothic" panose="020B0502020202020204" pitchFamily="34" charset="0"/>
            </a:endParaRPr>
          </a:p>
        </p:txBody>
      </p:sp>
      <p:sp>
        <p:nvSpPr>
          <p:cNvPr id="14" name="Google Shape;164;p3">
            <a:extLst>
              <a:ext uri="{FF2B5EF4-FFF2-40B4-BE49-F238E27FC236}">
                <a16:creationId xmlns:a16="http://schemas.microsoft.com/office/drawing/2014/main" id="{5AB4205D-F671-4745-8A05-11E0C7780442}"/>
              </a:ext>
            </a:extLst>
          </p:cNvPr>
          <p:cNvSpPr txBox="1"/>
          <p:nvPr/>
        </p:nvSpPr>
        <p:spPr>
          <a:xfrm>
            <a:off x="147954" y="548956"/>
            <a:ext cx="3800823"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1: </a:t>
            </a:r>
            <a:r>
              <a:rPr lang="en-GB" sz="2400" dirty="0">
                <a:solidFill>
                  <a:srgbClr val="000000"/>
                </a:solidFill>
                <a:latin typeface="Century Gothic" panose="020B0502020202020204" pitchFamily="34" charset="0"/>
                <a:ea typeface="Century Gothic"/>
                <a:cs typeface="Century Gothic"/>
                <a:sym typeface="Century Gothic"/>
              </a:rPr>
              <a:t>Write out the equation neatly and divide it into two parts, reactants and products.</a:t>
            </a:r>
            <a:endParaRPr dirty="0">
              <a:latin typeface="Century Gothic" panose="020B0502020202020204" pitchFamily="34" charset="0"/>
            </a:endParaRPr>
          </a:p>
        </p:txBody>
      </p:sp>
      <p:sp>
        <p:nvSpPr>
          <p:cNvPr id="15" name="Google Shape;164;p3">
            <a:extLst>
              <a:ext uri="{FF2B5EF4-FFF2-40B4-BE49-F238E27FC236}">
                <a16:creationId xmlns:a16="http://schemas.microsoft.com/office/drawing/2014/main" id="{1C856EC6-F42D-0A4F-ADBE-FCB5C18BB5D8}"/>
              </a:ext>
            </a:extLst>
          </p:cNvPr>
          <p:cNvSpPr txBox="1"/>
          <p:nvPr/>
        </p:nvSpPr>
        <p:spPr>
          <a:xfrm>
            <a:off x="148669" y="2089553"/>
            <a:ext cx="3631331"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sym typeface="Century Gothic"/>
              </a:rPr>
              <a:t>Step 2: </a:t>
            </a:r>
            <a:r>
              <a:rPr lang="en-GB" sz="2400" dirty="0">
                <a:solidFill>
                  <a:srgbClr val="000000"/>
                </a:solidFill>
                <a:latin typeface="Century Gothic" panose="020B0502020202020204" pitchFamily="34" charset="0"/>
                <a:sym typeface="Century Gothic"/>
              </a:rPr>
              <a:t>List the elements on each side and check they are the same.</a:t>
            </a:r>
            <a:endParaRPr dirty="0">
              <a:latin typeface="Century Gothic" panose="020B0502020202020204" pitchFamily="34" charset="0"/>
            </a:endParaRPr>
          </a:p>
        </p:txBody>
      </p:sp>
      <p:sp>
        <p:nvSpPr>
          <p:cNvPr id="16" name="Google Shape;164;p3">
            <a:extLst>
              <a:ext uri="{FF2B5EF4-FFF2-40B4-BE49-F238E27FC236}">
                <a16:creationId xmlns:a16="http://schemas.microsoft.com/office/drawing/2014/main" id="{2B97A970-7F4D-054A-AA17-0CFCC4A4DEF4}"/>
              </a:ext>
            </a:extLst>
          </p:cNvPr>
          <p:cNvSpPr txBox="1"/>
          <p:nvPr/>
        </p:nvSpPr>
        <p:spPr>
          <a:xfrm>
            <a:off x="153747" y="3650821"/>
            <a:ext cx="3621174" cy="1200288"/>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3: </a:t>
            </a:r>
            <a:r>
              <a:rPr lang="en-GB" sz="2400" dirty="0">
                <a:solidFill>
                  <a:srgbClr val="000000"/>
                </a:solidFill>
                <a:latin typeface="Century Gothic" panose="020B0502020202020204" pitchFamily="34" charset="0"/>
                <a:ea typeface="Century Gothic"/>
                <a:cs typeface="Century Gothic"/>
                <a:sym typeface="Century Gothic"/>
              </a:rPr>
              <a:t>Count the number of atoms of each element shown. </a:t>
            </a:r>
            <a:endParaRPr dirty="0">
              <a:latin typeface="Century Gothic" panose="020B0502020202020204" pitchFamily="34" charset="0"/>
            </a:endParaRPr>
          </a:p>
        </p:txBody>
      </p:sp>
      <p:sp>
        <p:nvSpPr>
          <p:cNvPr id="2" name="Rectangle 1">
            <a:extLst>
              <a:ext uri="{FF2B5EF4-FFF2-40B4-BE49-F238E27FC236}">
                <a16:creationId xmlns:a16="http://schemas.microsoft.com/office/drawing/2014/main" id="{EC674F12-CD1B-F942-BC1C-977B87642BFB}"/>
              </a:ext>
            </a:extLst>
          </p:cNvPr>
          <p:cNvSpPr/>
          <p:nvPr/>
        </p:nvSpPr>
        <p:spPr>
          <a:xfrm>
            <a:off x="147954" y="4851109"/>
            <a:ext cx="4083315" cy="1938992"/>
          </a:xfrm>
          <a:prstGeom prst="rect">
            <a:avLst/>
          </a:prstGeom>
        </p:spPr>
        <p:txBody>
          <a:bodyPr wrap="square">
            <a:spAutoFit/>
          </a:bodyPr>
          <a:lstStyle/>
          <a:p>
            <a:pPr lvl="0">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4: </a:t>
            </a:r>
            <a:r>
              <a:rPr lang="en-GB" sz="2400" dirty="0">
                <a:solidFill>
                  <a:srgbClr val="000000"/>
                </a:solidFill>
                <a:latin typeface="Century Gothic" panose="020B0502020202020204" pitchFamily="34" charset="0"/>
                <a:ea typeface="Century Gothic"/>
                <a:cs typeface="Century Gothic"/>
                <a:sym typeface="Century Gothic"/>
              </a:rPr>
              <a:t>Add coefficients to the equation to change the number of atoms to make them equal on both sides.</a:t>
            </a:r>
            <a:endParaRPr lang="en-GB" sz="2400" dirty="0">
              <a:latin typeface="Century Gothic" panose="020B0502020202020204" pitchFamily="34" charset="0"/>
            </a:endParaRPr>
          </a:p>
        </p:txBody>
      </p:sp>
      <p:sp>
        <p:nvSpPr>
          <p:cNvPr id="9" name="TextBox 8">
            <a:extLst>
              <a:ext uri="{FF2B5EF4-FFF2-40B4-BE49-F238E27FC236}">
                <a16:creationId xmlns:a16="http://schemas.microsoft.com/office/drawing/2014/main" id="{619F0092-0C83-5049-89B6-B38BE58E167A}"/>
              </a:ext>
            </a:extLst>
          </p:cNvPr>
          <p:cNvSpPr txBox="1"/>
          <p:nvPr/>
        </p:nvSpPr>
        <p:spPr>
          <a:xfrm>
            <a:off x="4482981" y="5747322"/>
            <a:ext cx="6955504" cy="830997"/>
          </a:xfrm>
          <a:prstGeom prst="rect">
            <a:avLst/>
          </a:prstGeom>
          <a:noFill/>
        </p:spPr>
        <p:txBody>
          <a:bodyPr wrap="square" rtlCol="0">
            <a:spAutoFit/>
          </a:bodyPr>
          <a:lstStyle/>
          <a:p>
            <a:r>
              <a:rPr lang="en-US" sz="2400" b="1" dirty="0">
                <a:solidFill>
                  <a:srgbClr val="7030A0"/>
                </a:solidFill>
                <a:latin typeface="Century Gothic" panose="020B0502020202020204" pitchFamily="34" charset="0"/>
              </a:rPr>
              <a:t>Rule: You can only add coefficients. You can’t add subscripts or element symbols.</a:t>
            </a:r>
          </a:p>
        </p:txBody>
      </p:sp>
      <p:cxnSp>
        <p:nvCxnSpPr>
          <p:cNvPr id="4" name="Straight Connector 3">
            <a:extLst>
              <a:ext uri="{FF2B5EF4-FFF2-40B4-BE49-F238E27FC236}">
                <a16:creationId xmlns:a16="http://schemas.microsoft.com/office/drawing/2014/main" id="{9A7A985B-9E08-3C71-9DBF-83B5D0BC0974}"/>
              </a:ext>
            </a:extLst>
          </p:cNvPr>
          <p:cNvCxnSpPr/>
          <p:nvPr/>
        </p:nvCxnSpPr>
        <p:spPr>
          <a:xfrm>
            <a:off x="8520545" y="2089553"/>
            <a:ext cx="0" cy="2761556"/>
          </a:xfrm>
          <a:prstGeom prst="line">
            <a:avLst/>
          </a:prstGeom>
          <a:ln w="38100"/>
        </p:spPr>
        <p:style>
          <a:lnRef idx="3">
            <a:schemeClr val="accent1"/>
          </a:lnRef>
          <a:fillRef idx="0">
            <a:schemeClr val="accent1"/>
          </a:fillRef>
          <a:effectRef idx="2">
            <a:schemeClr val="accent1"/>
          </a:effectRef>
          <a:fontRef idx="minor">
            <a:schemeClr val="tx1"/>
          </a:fontRef>
        </p:style>
      </p:cxnSp>
      <p:sp>
        <p:nvSpPr>
          <p:cNvPr id="5" name="TextBox 4">
            <a:extLst>
              <a:ext uri="{FF2B5EF4-FFF2-40B4-BE49-F238E27FC236}">
                <a16:creationId xmlns:a16="http://schemas.microsoft.com/office/drawing/2014/main" id="{A4B4E4BA-FBD0-F985-F5A9-1304004491A1}"/>
              </a:ext>
            </a:extLst>
          </p:cNvPr>
          <p:cNvSpPr txBox="1"/>
          <p:nvPr/>
        </p:nvSpPr>
        <p:spPr>
          <a:xfrm>
            <a:off x="5250873" y="2369127"/>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Iron</a:t>
            </a:r>
          </a:p>
        </p:txBody>
      </p:sp>
      <p:sp>
        <p:nvSpPr>
          <p:cNvPr id="8" name="TextBox 7">
            <a:extLst>
              <a:ext uri="{FF2B5EF4-FFF2-40B4-BE49-F238E27FC236}">
                <a16:creationId xmlns:a16="http://schemas.microsoft.com/office/drawing/2014/main" id="{5B83830F-AE03-8718-5640-7A7F2DBD49B2}"/>
              </a:ext>
            </a:extLst>
          </p:cNvPr>
          <p:cNvSpPr txBox="1"/>
          <p:nvPr/>
        </p:nvSpPr>
        <p:spPr>
          <a:xfrm>
            <a:off x="5361709" y="4796876"/>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Carbon</a:t>
            </a:r>
          </a:p>
        </p:txBody>
      </p:sp>
      <p:sp>
        <p:nvSpPr>
          <p:cNvPr id="10" name="TextBox 9">
            <a:extLst>
              <a:ext uri="{FF2B5EF4-FFF2-40B4-BE49-F238E27FC236}">
                <a16:creationId xmlns:a16="http://schemas.microsoft.com/office/drawing/2014/main" id="{66719D01-3AC4-9EF6-F12B-0FED0551C5C1}"/>
              </a:ext>
            </a:extLst>
          </p:cNvPr>
          <p:cNvSpPr txBox="1"/>
          <p:nvPr/>
        </p:nvSpPr>
        <p:spPr>
          <a:xfrm>
            <a:off x="8756072" y="2382977"/>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Iron</a:t>
            </a:r>
          </a:p>
        </p:txBody>
      </p:sp>
      <p:sp>
        <p:nvSpPr>
          <p:cNvPr id="11" name="TextBox 10">
            <a:extLst>
              <a:ext uri="{FF2B5EF4-FFF2-40B4-BE49-F238E27FC236}">
                <a16:creationId xmlns:a16="http://schemas.microsoft.com/office/drawing/2014/main" id="{2E50EA01-C3AE-A7A8-FF58-0E0C320B6A05}"/>
              </a:ext>
            </a:extLst>
          </p:cNvPr>
          <p:cNvSpPr txBox="1"/>
          <p:nvPr/>
        </p:nvSpPr>
        <p:spPr>
          <a:xfrm>
            <a:off x="8756071" y="3702742"/>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Oxygen</a:t>
            </a:r>
          </a:p>
        </p:txBody>
      </p:sp>
      <p:sp>
        <p:nvSpPr>
          <p:cNvPr id="12" name="TextBox 11">
            <a:extLst>
              <a:ext uri="{FF2B5EF4-FFF2-40B4-BE49-F238E27FC236}">
                <a16:creationId xmlns:a16="http://schemas.microsoft.com/office/drawing/2014/main" id="{44E402E4-DFC0-1E1D-FE7E-E7354A26AE61}"/>
              </a:ext>
            </a:extLst>
          </p:cNvPr>
          <p:cNvSpPr txBox="1"/>
          <p:nvPr/>
        </p:nvSpPr>
        <p:spPr>
          <a:xfrm>
            <a:off x="5361709" y="2874363"/>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sp>
        <p:nvSpPr>
          <p:cNvPr id="17" name="TextBox 16">
            <a:extLst>
              <a:ext uri="{FF2B5EF4-FFF2-40B4-BE49-F238E27FC236}">
                <a16:creationId xmlns:a16="http://schemas.microsoft.com/office/drawing/2014/main" id="{2BED0C22-A9BE-A29A-C5F5-9A12EDBF3468}"/>
              </a:ext>
            </a:extLst>
          </p:cNvPr>
          <p:cNvSpPr txBox="1"/>
          <p:nvPr/>
        </p:nvSpPr>
        <p:spPr>
          <a:xfrm>
            <a:off x="5306293" y="4048353"/>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4 atoms</a:t>
            </a:r>
          </a:p>
        </p:txBody>
      </p:sp>
      <p:sp>
        <p:nvSpPr>
          <p:cNvPr id="18" name="TextBox 17">
            <a:extLst>
              <a:ext uri="{FF2B5EF4-FFF2-40B4-BE49-F238E27FC236}">
                <a16:creationId xmlns:a16="http://schemas.microsoft.com/office/drawing/2014/main" id="{0942054B-F259-EEDD-6AF7-E15D78A76F26}"/>
              </a:ext>
            </a:extLst>
          </p:cNvPr>
          <p:cNvSpPr txBox="1"/>
          <p:nvPr/>
        </p:nvSpPr>
        <p:spPr>
          <a:xfrm>
            <a:off x="8922326" y="2709555"/>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1 atom</a:t>
            </a:r>
          </a:p>
        </p:txBody>
      </p:sp>
      <p:sp>
        <p:nvSpPr>
          <p:cNvPr id="19" name="TextBox 18">
            <a:extLst>
              <a:ext uri="{FF2B5EF4-FFF2-40B4-BE49-F238E27FC236}">
                <a16:creationId xmlns:a16="http://schemas.microsoft.com/office/drawing/2014/main" id="{E5468159-66BD-CB53-88A2-6CC179128E48}"/>
              </a:ext>
            </a:extLst>
          </p:cNvPr>
          <p:cNvSpPr txBox="1"/>
          <p:nvPr/>
        </p:nvSpPr>
        <p:spPr>
          <a:xfrm>
            <a:off x="9074731" y="4130279"/>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sp>
        <p:nvSpPr>
          <p:cNvPr id="20" name="TextBox 19">
            <a:extLst>
              <a:ext uri="{FF2B5EF4-FFF2-40B4-BE49-F238E27FC236}">
                <a16:creationId xmlns:a16="http://schemas.microsoft.com/office/drawing/2014/main" id="{C244817E-FB68-9230-EE29-CECF2E8579C2}"/>
              </a:ext>
            </a:extLst>
          </p:cNvPr>
          <p:cNvSpPr txBox="1"/>
          <p:nvPr/>
        </p:nvSpPr>
        <p:spPr>
          <a:xfrm>
            <a:off x="9892148" y="536317"/>
            <a:ext cx="534204" cy="1107996"/>
          </a:xfrm>
          <a:prstGeom prst="rect">
            <a:avLst/>
          </a:prstGeom>
          <a:noFill/>
        </p:spPr>
        <p:txBody>
          <a:bodyPr wrap="square" rtlCol="0">
            <a:spAutoFit/>
          </a:bodyPr>
          <a:lstStyle/>
          <a:p>
            <a:r>
              <a:rPr lang="en-GB" sz="6600" dirty="0">
                <a:solidFill>
                  <a:srgbClr val="4472C4"/>
                </a:solidFill>
                <a:latin typeface="Century Gothic" panose="020B0502020202020204" pitchFamily="34" charset="0"/>
              </a:rPr>
              <a:t>3</a:t>
            </a:r>
          </a:p>
        </p:txBody>
      </p:sp>
      <p:sp>
        <p:nvSpPr>
          <p:cNvPr id="21" name="TextBox 20">
            <a:extLst>
              <a:ext uri="{FF2B5EF4-FFF2-40B4-BE49-F238E27FC236}">
                <a16:creationId xmlns:a16="http://schemas.microsoft.com/office/drawing/2014/main" id="{4C1E1D81-E20A-1CFA-0870-D78142FAE457}"/>
              </a:ext>
            </a:extLst>
          </p:cNvPr>
          <p:cNvSpPr txBox="1"/>
          <p:nvPr/>
        </p:nvSpPr>
        <p:spPr>
          <a:xfrm>
            <a:off x="8415829" y="596711"/>
            <a:ext cx="534204" cy="1107996"/>
          </a:xfrm>
          <a:prstGeom prst="rect">
            <a:avLst/>
          </a:prstGeom>
          <a:noFill/>
        </p:spPr>
        <p:txBody>
          <a:bodyPr wrap="square" rtlCol="0">
            <a:spAutoFit/>
          </a:bodyPr>
          <a:lstStyle/>
          <a:p>
            <a:r>
              <a:rPr lang="en-GB" sz="6600" dirty="0">
                <a:solidFill>
                  <a:srgbClr val="4472C4"/>
                </a:solidFill>
                <a:latin typeface="Century Gothic" panose="020B0502020202020204" pitchFamily="34" charset="0"/>
              </a:rPr>
              <a:t>2</a:t>
            </a:r>
          </a:p>
        </p:txBody>
      </p:sp>
      <p:sp>
        <p:nvSpPr>
          <p:cNvPr id="23" name="TextBox 22">
            <a:extLst>
              <a:ext uri="{FF2B5EF4-FFF2-40B4-BE49-F238E27FC236}">
                <a16:creationId xmlns:a16="http://schemas.microsoft.com/office/drawing/2014/main" id="{2E5964AA-B11B-2648-3882-8F1E3EEBA57F}"/>
              </a:ext>
            </a:extLst>
          </p:cNvPr>
          <p:cNvSpPr txBox="1"/>
          <p:nvPr/>
        </p:nvSpPr>
        <p:spPr>
          <a:xfrm>
            <a:off x="8853046" y="3028215"/>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2 atoms</a:t>
            </a:r>
          </a:p>
        </p:txBody>
      </p:sp>
      <p:sp>
        <p:nvSpPr>
          <p:cNvPr id="24" name="TextBox 23">
            <a:extLst>
              <a:ext uri="{FF2B5EF4-FFF2-40B4-BE49-F238E27FC236}">
                <a16:creationId xmlns:a16="http://schemas.microsoft.com/office/drawing/2014/main" id="{005E62D8-95BD-98C8-CD3D-36D822B4EAB3}"/>
              </a:ext>
            </a:extLst>
          </p:cNvPr>
          <p:cNvSpPr txBox="1"/>
          <p:nvPr/>
        </p:nvSpPr>
        <p:spPr>
          <a:xfrm>
            <a:off x="9005451" y="4448939"/>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6 atoms</a:t>
            </a:r>
          </a:p>
        </p:txBody>
      </p:sp>
      <p:cxnSp>
        <p:nvCxnSpPr>
          <p:cNvPr id="27" name="Straight Connector 26">
            <a:extLst>
              <a:ext uri="{FF2B5EF4-FFF2-40B4-BE49-F238E27FC236}">
                <a16:creationId xmlns:a16="http://schemas.microsoft.com/office/drawing/2014/main" id="{E53C9676-2ED4-6F00-3F6A-ABF17303C4E9}"/>
              </a:ext>
            </a:extLst>
          </p:cNvPr>
          <p:cNvCxnSpPr/>
          <p:nvPr/>
        </p:nvCxnSpPr>
        <p:spPr>
          <a:xfrm>
            <a:off x="5278579" y="4246804"/>
            <a:ext cx="997525" cy="19858"/>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C2FF37B-A08A-EB2A-18C4-154B16C58EF3}"/>
              </a:ext>
            </a:extLst>
          </p:cNvPr>
          <p:cNvCxnSpPr/>
          <p:nvPr/>
        </p:nvCxnSpPr>
        <p:spPr>
          <a:xfrm>
            <a:off x="8984659" y="2905584"/>
            <a:ext cx="997525" cy="1985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760D9B74-CFED-D368-AD29-FFE2D9EB6999}"/>
              </a:ext>
            </a:extLst>
          </p:cNvPr>
          <p:cNvSpPr txBox="1"/>
          <p:nvPr/>
        </p:nvSpPr>
        <p:spPr>
          <a:xfrm>
            <a:off x="6123710" y="538255"/>
            <a:ext cx="534204" cy="1107996"/>
          </a:xfrm>
          <a:prstGeom prst="rect">
            <a:avLst/>
          </a:prstGeom>
          <a:noFill/>
        </p:spPr>
        <p:txBody>
          <a:bodyPr wrap="square" rtlCol="0">
            <a:spAutoFit/>
          </a:bodyPr>
          <a:lstStyle/>
          <a:p>
            <a:r>
              <a:rPr lang="en-GB" sz="6600" dirty="0">
                <a:solidFill>
                  <a:srgbClr val="4472C4"/>
                </a:solidFill>
                <a:latin typeface="Century Gothic" panose="020B0502020202020204" pitchFamily="34" charset="0"/>
              </a:rPr>
              <a:t>3</a:t>
            </a:r>
          </a:p>
        </p:txBody>
      </p:sp>
      <p:sp>
        <p:nvSpPr>
          <p:cNvPr id="6" name="TextBox 5">
            <a:extLst>
              <a:ext uri="{FF2B5EF4-FFF2-40B4-BE49-F238E27FC236}">
                <a16:creationId xmlns:a16="http://schemas.microsoft.com/office/drawing/2014/main" id="{1C8D77AA-ADF9-FB55-6BC9-DC0B09D06F73}"/>
              </a:ext>
            </a:extLst>
          </p:cNvPr>
          <p:cNvSpPr txBox="1"/>
          <p:nvPr/>
        </p:nvSpPr>
        <p:spPr>
          <a:xfrm>
            <a:off x="5250872" y="3702742"/>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Oxygen</a:t>
            </a:r>
          </a:p>
        </p:txBody>
      </p:sp>
      <p:sp>
        <p:nvSpPr>
          <p:cNvPr id="7" name="TextBox 6">
            <a:extLst>
              <a:ext uri="{FF2B5EF4-FFF2-40B4-BE49-F238E27FC236}">
                <a16:creationId xmlns:a16="http://schemas.microsoft.com/office/drawing/2014/main" id="{FC5F31F2-3400-66F9-8014-4B1F2B29226B}"/>
              </a:ext>
            </a:extLst>
          </p:cNvPr>
          <p:cNvSpPr txBox="1"/>
          <p:nvPr/>
        </p:nvSpPr>
        <p:spPr>
          <a:xfrm>
            <a:off x="8853046" y="4950453"/>
            <a:ext cx="1343889"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Carbon</a:t>
            </a:r>
          </a:p>
        </p:txBody>
      </p:sp>
      <p:sp>
        <p:nvSpPr>
          <p:cNvPr id="30" name="TextBox 29">
            <a:extLst>
              <a:ext uri="{FF2B5EF4-FFF2-40B4-BE49-F238E27FC236}">
                <a16:creationId xmlns:a16="http://schemas.microsoft.com/office/drawing/2014/main" id="{4B0D2424-638E-66D3-1F75-46FD741C6769}"/>
              </a:ext>
            </a:extLst>
          </p:cNvPr>
          <p:cNvSpPr txBox="1"/>
          <p:nvPr/>
        </p:nvSpPr>
        <p:spPr>
          <a:xfrm>
            <a:off x="5298923" y="4367560"/>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6 atoms</a:t>
            </a:r>
          </a:p>
        </p:txBody>
      </p:sp>
      <p:cxnSp>
        <p:nvCxnSpPr>
          <p:cNvPr id="31" name="Straight Connector 30">
            <a:extLst>
              <a:ext uri="{FF2B5EF4-FFF2-40B4-BE49-F238E27FC236}">
                <a16:creationId xmlns:a16="http://schemas.microsoft.com/office/drawing/2014/main" id="{75551489-8439-7C52-8558-5137F2EEBB02}"/>
              </a:ext>
            </a:extLst>
          </p:cNvPr>
          <p:cNvCxnSpPr/>
          <p:nvPr/>
        </p:nvCxnSpPr>
        <p:spPr>
          <a:xfrm>
            <a:off x="9088571" y="4315968"/>
            <a:ext cx="997525" cy="19858"/>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CB5F9980-C074-7CE4-892F-3309B9B91A5E}"/>
              </a:ext>
            </a:extLst>
          </p:cNvPr>
          <p:cNvSpPr txBox="1"/>
          <p:nvPr/>
        </p:nvSpPr>
        <p:spPr>
          <a:xfrm>
            <a:off x="5250872" y="5082504"/>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1 atom</a:t>
            </a:r>
          </a:p>
        </p:txBody>
      </p:sp>
      <p:sp>
        <p:nvSpPr>
          <p:cNvPr id="33" name="TextBox 32">
            <a:extLst>
              <a:ext uri="{FF2B5EF4-FFF2-40B4-BE49-F238E27FC236}">
                <a16:creationId xmlns:a16="http://schemas.microsoft.com/office/drawing/2014/main" id="{C5BD26C7-3298-1935-6691-C6CD0DA31A5E}"/>
              </a:ext>
            </a:extLst>
          </p:cNvPr>
          <p:cNvSpPr txBox="1"/>
          <p:nvPr/>
        </p:nvSpPr>
        <p:spPr>
          <a:xfrm>
            <a:off x="9005451" y="5219899"/>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1 atom</a:t>
            </a:r>
          </a:p>
        </p:txBody>
      </p:sp>
      <p:cxnSp>
        <p:nvCxnSpPr>
          <p:cNvPr id="34" name="Straight Connector 33">
            <a:extLst>
              <a:ext uri="{FF2B5EF4-FFF2-40B4-BE49-F238E27FC236}">
                <a16:creationId xmlns:a16="http://schemas.microsoft.com/office/drawing/2014/main" id="{5C60D86C-5B04-B785-D146-6BFE4B291037}"/>
              </a:ext>
            </a:extLst>
          </p:cNvPr>
          <p:cNvCxnSpPr>
            <a:cxnSpLocks/>
          </p:cNvCxnSpPr>
          <p:nvPr/>
        </p:nvCxnSpPr>
        <p:spPr>
          <a:xfrm>
            <a:off x="9088571" y="5439598"/>
            <a:ext cx="893613" cy="8221"/>
          </a:xfrm>
          <a:prstGeom prst="line">
            <a:avLst/>
          </a:prstGeom>
          <a:ln w="28575"/>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B0F0436C-B427-4ED8-5A5F-5A17F5065A32}"/>
              </a:ext>
            </a:extLst>
          </p:cNvPr>
          <p:cNvCxnSpPr>
            <a:cxnSpLocks/>
          </p:cNvCxnSpPr>
          <p:nvPr/>
        </p:nvCxnSpPr>
        <p:spPr>
          <a:xfrm flipV="1">
            <a:off x="5062543" y="5282530"/>
            <a:ext cx="1177635" cy="26491"/>
          </a:xfrm>
          <a:prstGeom prst="line">
            <a:avLst/>
          </a:prstGeom>
          <a:ln w="28575"/>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0D8003A5-5475-DEAA-DBB0-4965B1D6DC11}"/>
              </a:ext>
            </a:extLst>
          </p:cNvPr>
          <p:cNvSpPr txBox="1"/>
          <p:nvPr/>
        </p:nvSpPr>
        <p:spPr>
          <a:xfrm>
            <a:off x="5216236" y="5383492"/>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3 atoms</a:t>
            </a:r>
          </a:p>
        </p:txBody>
      </p:sp>
      <p:sp>
        <p:nvSpPr>
          <p:cNvPr id="37" name="TextBox 36">
            <a:extLst>
              <a:ext uri="{FF2B5EF4-FFF2-40B4-BE49-F238E27FC236}">
                <a16:creationId xmlns:a16="http://schemas.microsoft.com/office/drawing/2014/main" id="{3C93CACC-0258-6C84-3598-1EC88DD99A1E}"/>
              </a:ext>
            </a:extLst>
          </p:cNvPr>
          <p:cNvSpPr txBox="1"/>
          <p:nvPr/>
        </p:nvSpPr>
        <p:spPr>
          <a:xfrm>
            <a:off x="8922326" y="5551003"/>
            <a:ext cx="1634834" cy="369332"/>
          </a:xfrm>
          <a:prstGeom prst="rect">
            <a:avLst/>
          </a:prstGeom>
          <a:noFill/>
        </p:spPr>
        <p:txBody>
          <a:bodyPr wrap="square" rtlCol="0">
            <a:spAutoFit/>
          </a:bodyPr>
          <a:lstStyle/>
          <a:p>
            <a:r>
              <a:rPr lang="en-GB" dirty="0">
                <a:solidFill>
                  <a:srgbClr val="4472C4"/>
                </a:solidFill>
                <a:latin typeface="Century Gothic" panose="020B0502020202020204" pitchFamily="34" charset="0"/>
              </a:rPr>
              <a:t>3 atoms</a:t>
            </a:r>
          </a:p>
        </p:txBody>
      </p:sp>
    </p:spTree>
    <p:extLst>
      <p:ext uri="{BB962C8B-B14F-4D97-AF65-F5344CB8AC3E}">
        <p14:creationId xmlns:p14="http://schemas.microsoft.com/office/powerpoint/2010/main" val="3851561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28"/>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7"/>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1"/>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34"/>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20"/>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21"/>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36"/>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P spid="10" grpId="0"/>
      <p:bldP spid="11" grpId="0"/>
      <p:bldP spid="12" grpId="0"/>
      <p:bldP spid="17" grpId="0"/>
      <p:bldP spid="18" grpId="0"/>
      <p:bldP spid="19" grpId="0"/>
      <p:bldP spid="20" grpId="0"/>
      <p:bldP spid="21" grpId="0"/>
      <p:bldP spid="23" grpId="0"/>
      <p:bldP spid="24" grpId="0"/>
      <p:bldP spid="3" grpId="0"/>
      <p:bldP spid="6" grpId="0"/>
      <p:bldP spid="7" grpId="0"/>
      <p:bldP spid="30" grpId="0"/>
      <p:bldP spid="32" grpId="0"/>
      <p:bldP spid="33" grpId="0"/>
      <p:bldP spid="36" grpId="0"/>
      <p:bldP spid="37" grpId="0"/>
    </p:bld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 name="TextBox 6"/>
          <p:cNvSpPr txBox="1"/>
          <p:nvPr/>
        </p:nvSpPr>
        <p:spPr>
          <a:xfrm>
            <a:off x="216580" y="199504"/>
            <a:ext cx="11111809" cy="4154984"/>
          </a:xfrm>
          <a:prstGeom prst="rect">
            <a:avLst/>
          </a:prstGeom>
          <a:noFill/>
        </p:spPr>
        <p:txBody>
          <a:bodyPr wrap="square" lIns="91440" tIns="45720" rIns="91440" bIns="45720" rtlCol="0" anchor="t">
            <a:spAutoFit/>
          </a:bodyPr>
          <a:lstStyle/>
          <a:p>
            <a:r>
              <a:rPr lang="en-GB" sz="2400" b="1" dirty="0">
                <a:latin typeface="Century Gothic" panose="020B0502020202020204" pitchFamily="34" charset="0"/>
              </a:rPr>
              <a:t>How do I balance an equation?</a:t>
            </a:r>
          </a:p>
          <a:p>
            <a:endParaRPr lang="en-GB" sz="2400" b="1" dirty="0">
              <a:latin typeface="Century Gothic" panose="020B0502020202020204" pitchFamily="34" charset="0"/>
            </a:endParaRPr>
          </a:p>
          <a:p>
            <a:r>
              <a:rPr lang="en-GB" sz="2400" dirty="0">
                <a:latin typeface="Century Gothic"/>
              </a:rPr>
              <a:t>The number of atoms of each element is balanced in a symbol equation e.g. </a:t>
            </a:r>
            <a:r>
              <a:rPr lang="en-GB" sz="2400" dirty="0">
                <a:latin typeface="Century Gothic"/>
                <a:ea typeface="Calibri" panose="020F0502020204030204" pitchFamily="34" charset="0"/>
                <a:cs typeface="Times New Roman"/>
              </a:rPr>
              <a:t>there are 2 oxygen atoms on each side of this equation:</a:t>
            </a:r>
            <a:r>
              <a:rPr lang="en-GB" sz="2400" dirty="0">
                <a:latin typeface="Calibri"/>
                <a:ea typeface="Calibri" panose="020F0502020204030204" pitchFamily="34" charset="0"/>
                <a:cs typeface="Times New Roman"/>
              </a:rPr>
              <a:t> </a:t>
            </a:r>
          </a:p>
          <a:p>
            <a:r>
              <a:rPr lang="en-GB" sz="2400" dirty="0">
                <a:latin typeface="Century Gothic"/>
              </a:rPr>
              <a:t>2Mg + </a:t>
            </a:r>
            <a:r>
              <a:rPr lang="en-GB" sz="2400" b="1" dirty="0">
                <a:latin typeface="Century Gothic"/>
              </a:rPr>
              <a:t>O</a:t>
            </a:r>
            <a:r>
              <a:rPr lang="en-GB" sz="2400" b="1" baseline="-25000" dirty="0">
                <a:latin typeface="Century Gothic"/>
              </a:rPr>
              <a:t>2</a:t>
            </a:r>
            <a:r>
              <a:rPr lang="en-GB" sz="2400" dirty="0">
                <a:latin typeface="Century Gothic"/>
              </a:rPr>
              <a:t> </a:t>
            </a:r>
            <a:r>
              <a:rPr lang="en-GB" sz="2400" dirty="0">
                <a:latin typeface="Century Gothic"/>
                <a:sym typeface="Wingdings" panose="05000000000000000000" pitchFamily="2" charset="2"/>
              </a:rPr>
              <a:t> </a:t>
            </a:r>
            <a:r>
              <a:rPr lang="en-GB" sz="2400" b="1" dirty="0">
                <a:latin typeface="Century Gothic"/>
                <a:sym typeface="Wingdings" panose="05000000000000000000" pitchFamily="2" charset="2"/>
              </a:rPr>
              <a:t>2</a:t>
            </a:r>
            <a:r>
              <a:rPr lang="en-GB" sz="2400" dirty="0">
                <a:latin typeface="Century Gothic"/>
                <a:sym typeface="Wingdings" panose="05000000000000000000" pitchFamily="2" charset="2"/>
              </a:rPr>
              <a:t>Mg</a:t>
            </a:r>
            <a:r>
              <a:rPr lang="en-GB" sz="2400" b="1" dirty="0">
                <a:latin typeface="Century Gothic"/>
                <a:sym typeface="Wingdings" panose="05000000000000000000" pitchFamily="2" charset="2"/>
              </a:rPr>
              <a:t>O</a:t>
            </a:r>
            <a:endParaRPr lang="en-GB" sz="2400" dirty="0">
              <a:latin typeface="Century Gothic"/>
              <a:sym typeface="Wingdings" panose="05000000000000000000" pitchFamily="2" charset="2"/>
            </a:endParaRPr>
          </a:p>
          <a:p>
            <a:pPr marL="457200" indent="-457200">
              <a:buFont typeface="Arial" panose="020B0604020202020204" pitchFamily="34" charset="0"/>
              <a:buChar char="•"/>
            </a:pPr>
            <a:endParaRPr lang="en-GB" sz="2400" b="1" dirty="0">
              <a:latin typeface="Century Gothic" panose="020B0502020202020204" pitchFamily="34" charset="0"/>
              <a:sym typeface="Wingdings" panose="05000000000000000000" pitchFamily="2" charset="2"/>
            </a:endParaRPr>
          </a:p>
          <a:p>
            <a:pPr marL="457200" indent="-457200">
              <a:buFont typeface="Arial" panose="020B0604020202020204" pitchFamily="34" charset="0"/>
              <a:buChar char="•"/>
            </a:pPr>
            <a:r>
              <a:rPr lang="en-GB" sz="2400" dirty="0">
                <a:latin typeface="Century Gothic" panose="020B0502020202020204" pitchFamily="34" charset="0"/>
                <a:sym typeface="Wingdings" panose="05000000000000000000" pitchFamily="2" charset="2"/>
              </a:rPr>
              <a:t>Let’s balance the following equation: </a:t>
            </a:r>
          </a:p>
          <a:p>
            <a:pPr lvl="4"/>
            <a:r>
              <a:rPr lang="en-GB" sz="2400" dirty="0">
                <a:latin typeface="Century Gothic" panose="020B0502020202020204" pitchFamily="34" charset="0"/>
                <a:sym typeface="Wingdings" panose="05000000000000000000" pitchFamily="2" charset="2"/>
              </a:rPr>
              <a:t>H</a:t>
            </a:r>
            <a:r>
              <a:rPr lang="en-GB" sz="2400" baseline="-25000" dirty="0">
                <a:latin typeface="Century Gothic" panose="020B0502020202020204" pitchFamily="34" charset="0"/>
                <a:sym typeface="Wingdings" panose="05000000000000000000" pitchFamily="2" charset="2"/>
              </a:rPr>
              <a:t>2</a:t>
            </a:r>
            <a:r>
              <a:rPr lang="en-GB" sz="2400" dirty="0">
                <a:latin typeface="Century Gothic" panose="020B0502020202020204" pitchFamily="34" charset="0"/>
                <a:sym typeface="Wingdings" panose="05000000000000000000" pitchFamily="2" charset="2"/>
              </a:rPr>
              <a:t> + O</a:t>
            </a:r>
            <a:r>
              <a:rPr lang="en-GB" sz="2400" baseline="-25000" dirty="0">
                <a:latin typeface="Century Gothic" panose="020B0502020202020204" pitchFamily="34" charset="0"/>
                <a:sym typeface="Wingdings" panose="05000000000000000000" pitchFamily="2" charset="2"/>
              </a:rPr>
              <a:t>2</a:t>
            </a:r>
            <a:r>
              <a:rPr lang="en-GB" sz="2400" dirty="0">
                <a:latin typeface="Century Gothic" panose="020B0502020202020204" pitchFamily="34" charset="0"/>
                <a:sym typeface="Wingdings" panose="05000000000000000000" pitchFamily="2" charset="2"/>
              </a:rPr>
              <a:t>   H</a:t>
            </a:r>
            <a:r>
              <a:rPr lang="en-GB" sz="2400" baseline="-25000" dirty="0">
                <a:latin typeface="Century Gothic" panose="020B0502020202020204" pitchFamily="34" charset="0"/>
                <a:sym typeface="Wingdings" panose="05000000000000000000" pitchFamily="2" charset="2"/>
              </a:rPr>
              <a:t>2</a:t>
            </a:r>
            <a:r>
              <a:rPr lang="en-GB" sz="2400" dirty="0">
                <a:latin typeface="Century Gothic" panose="020B0502020202020204" pitchFamily="34" charset="0"/>
                <a:sym typeface="Wingdings" panose="05000000000000000000" pitchFamily="2" charset="2"/>
              </a:rPr>
              <a:t>O</a:t>
            </a:r>
          </a:p>
          <a:p>
            <a:pPr algn="ctr"/>
            <a:endParaRPr lang="en-GB" sz="2400" dirty="0">
              <a:latin typeface="Century Gothic" panose="020B0502020202020204" pitchFamily="34" charset="0"/>
              <a:sym typeface="Wingdings" panose="05000000000000000000" pitchFamily="2" charset="2"/>
            </a:endParaRPr>
          </a:p>
          <a:p>
            <a:pPr algn="ctr"/>
            <a:endParaRPr lang="en-GB" sz="2400" dirty="0">
              <a:latin typeface="Century Gothic" panose="020B0502020202020204" pitchFamily="34" charset="0"/>
              <a:sym typeface="Wingdings" panose="05000000000000000000" pitchFamily="2" charset="2"/>
            </a:endParaRPr>
          </a:p>
          <a:p>
            <a:pPr algn="ctr"/>
            <a:endParaRPr lang="en-GB" sz="2400" dirty="0">
              <a:latin typeface="Century Gothic" panose="020B0502020202020204" pitchFamily="34" charset="0"/>
            </a:endParaRPr>
          </a:p>
        </p:txBody>
      </p:sp>
      <p:cxnSp>
        <p:nvCxnSpPr>
          <p:cNvPr id="3" name="Straight Connector 2">
            <a:extLst>
              <a:ext uri="{FF2B5EF4-FFF2-40B4-BE49-F238E27FC236}">
                <a16:creationId xmlns:a16="http://schemas.microsoft.com/office/drawing/2014/main" id="{28DDF888-AC25-4C08-B954-1B3A492272DF}"/>
              </a:ext>
            </a:extLst>
          </p:cNvPr>
          <p:cNvCxnSpPr>
            <a:cxnSpLocks/>
          </p:cNvCxnSpPr>
          <p:nvPr/>
        </p:nvCxnSpPr>
        <p:spPr>
          <a:xfrm>
            <a:off x="3427141" y="3178408"/>
            <a:ext cx="0" cy="1930400"/>
          </a:xfrm>
          <a:prstGeom prst="line">
            <a:avLst/>
          </a:prstGeom>
          <a:ln w="19050">
            <a:prstDash val="dash"/>
          </a:ln>
        </p:spPr>
        <p:style>
          <a:lnRef idx="1">
            <a:schemeClr val="dk1"/>
          </a:lnRef>
          <a:fillRef idx="0">
            <a:schemeClr val="dk1"/>
          </a:fillRef>
          <a:effectRef idx="0">
            <a:schemeClr val="dk1"/>
          </a:effectRef>
          <a:fontRef idx="minor">
            <a:schemeClr val="tx1"/>
          </a:fontRef>
        </p:style>
      </p:cxnSp>
      <p:sp>
        <p:nvSpPr>
          <p:cNvPr id="18" name="TextBox 17">
            <a:extLst>
              <a:ext uri="{FF2B5EF4-FFF2-40B4-BE49-F238E27FC236}">
                <a16:creationId xmlns:a16="http://schemas.microsoft.com/office/drawing/2014/main" id="{4084A47F-7138-490D-B5B1-067AF810AB9E}"/>
              </a:ext>
            </a:extLst>
          </p:cNvPr>
          <p:cNvSpPr txBox="1"/>
          <p:nvPr/>
        </p:nvSpPr>
        <p:spPr>
          <a:xfrm>
            <a:off x="3557080" y="4400198"/>
            <a:ext cx="1432162" cy="830997"/>
          </a:xfrm>
          <a:prstGeom prst="rect">
            <a:avLst/>
          </a:prstGeom>
          <a:noFill/>
        </p:spPr>
        <p:txBody>
          <a:bodyPr wrap="square" rtlCol="0">
            <a:spAutoFit/>
          </a:bodyPr>
          <a:lstStyle/>
          <a:p>
            <a:r>
              <a:rPr lang="en-GB" sz="2400">
                <a:latin typeface="Century Gothic" panose="020B0502020202020204" pitchFamily="34" charset="0"/>
              </a:rPr>
              <a:t>H x2  </a:t>
            </a:r>
          </a:p>
          <a:p>
            <a:r>
              <a:rPr lang="en-GB" sz="2400">
                <a:latin typeface="Century Gothic" panose="020B0502020202020204" pitchFamily="34" charset="0"/>
              </a:rPr>
              <a:t>O x1 </a:t>
            </a:r>
            <a:endParaRPr lang="en-GB" sz="2400">
              <a:solidFill>
                <a:srgbClr val="00B050"/>
              </a:solidFill>
              <a:latin typeface="Century Gothic" panose="020B0502020202020204" pitchFamily="34" charset="0"/>
            </a:endParaRPr>
          </a:p>
        </p:txBody>
      </p:sp>
      <p:sp>
        <p:nvSpPr>
          <p:cNvPr id="19" name="TextBox 18">
            <a:extLst>
              <a:ext uri="{FF2B5EF4-FFF2-40B4-BE49-F238E27FC236}">
                <a16:creationId xmlns:a16="http://schemas.microsoft.com/office/drawing/2014/main" id="{EAF4CAF6-8DFF-4C14-96A9-C654E8A7BFB7}"/>
              </a:ext>
            </a:extLst>
          </p:cNvPr>
          <p:cNvSpPr txBox="1"/>
          <p:nvPr/>
        </p:nvSpPr>
        <p:spPr>
          <a:xfrm>
            <a:off x="1205219" y="4400197"/>
            <a:ext cx="1877636" cy="830997"/>
          </a:xfrm>
          <a:prstGeom prst="rect">
            <a:avLst/>
          </a:prstGeom>
          <a:noFill/>
        </p:spPr>
        <p:txBody>
          <a:bodyPr wrap="square" rtlCol="0">
            <a:spAutoFit/>
          </a:bodyPr>
          <a:lstStyle/>
          <a:p>
            <a:r>
              <a:rPr lang="en-GB" sz="2400">
                <a:latin typeface="Century Gothic" panose="020B0502020202020204" pitchFamily="34" charset="0"/>
              </a:rPr>
              <a:t>       H x2    </a:t>
            </a:r>
          </a:p>
          <a:p>
            <a:r>
              <a:rPr lang="en-GB" sz="2400">
                <a:latin typeface="Century Gothic" panose="020B0502020202020204" pitchFamily="34" charset="0"/>
              </a:rPr>
              <a:t>       O x2     </a:t>
            </a:r>
          </a:p>
        </p:txBody>
      </p:sp>
      <p:sp>
        <p:nvSpPr>
          <p:cNvPr id="20" name="TextBox 19">
            <a:extLst>
              <a:ext uri="{FF2B5EF4-FFF2-40B4-BE49-F238E27FC236}">
                <a16:creationId xmlns:a16="http://schemas.microsoft.com/office/drawing/2014/main" id="{811BD218-CC74-49CF-8A23-96878AB32B36}"/>
              </a:ext>
            </a:extLst>
          </p:cNvPr>
          <p:cNvSpPr txBox="1"/>
          <p:nvPr/>
        </p:nvSpPr>
        <p:spPr>
          <a:xfrm>
            <a:off x="5183709" y="2820104"/>
            <a:ext cx="6272524" cy="2462213"/>
          </a:xfrm>
          <a:prstGeom prst="rect">
            <a:avLst/>
          </a:prstGeom>
          <a:noFill/>
        </p:spPr>
        <p:txBody>
          <a:bodyPr wrap="square" rtlCol="0">
            <a:spAutoFit/>
          </a:bodyPr>
          <a:lstStyle/>
          <a:p>
            <a:pPr marL="457200" indent="-457200">
              <a:buAutoNum type="arabicPeriod"/>
            </a:pPr>
            <a:r>
              <a:rPr lang="en-GB" sz="2200" dirty="0">
                <a:latin typeface="Century Gothic" panose="020B0502020202020204" pitchFamily="34" charset="0"/>
              </a:rPr>
              <a:t>How many atoms of each element?</a:t>
            </a:r>
          </a:p>
          <a:p>
            <a:pPr marL="457200" indent="-457200">
              <a:buAutoNum type="arabicPeriod"/>
            </a:pPr>
            <a:r>
              <a:rPr lang="en-GB" sz="2200" dirty="0">
                <a:latin typeface="Century Gothic" panose="020B0502020202020204" pitchFamily="34" charset="0"/>
              </a:rPr>
              <a:t>Box the substances.</a:t>
            </a:r>
          </a:p>
          <a:p>
            <a:pPr marL="457200" indent="-457200">
              <a:buAutoNum type="arabicPeriod"/>
            </a:pPr>
            <a:r>
              <a:rPr lang="en-GB" sz="2200" dirty="0">
                <a:latin typeface="Century Gothic" panose="020B0502020202020204" pitchFamily="34" charset="0"/>
              </a:rPr>
              <a:t>More oxygen needed – add a box.</a:t>
            </a:r>
          </a:p>
          <a:p>
            <a:pPr marL="457200" indent="-457200">
              <a:buAutoNum type="arabicPeriod"/>
            </a:pPr>
            <a:r>
              <a:rPr lang="en-GB" sz="2200" dirty="0">
                <a:latin typeface="Century Gothic" panose="020B0502020202020204" pitchFamily="34" charset="0"/>
              </a:rPr>
              <a:t>Now how many atoms of each element?</a:t>
            </a:r>
          </a:p>
          <a:p>
            <a:pPr marL="457200" indent="-457200">
              <a:buAutoNum type="arabicPeriod"/>
            </a:pPr>
            <a:r>
              <a:rPr lang="en-GB" sz="2200" dirty="0">
                <a:latin typeface="Century Gothic" panose="020B0502020202020204" pitchFamily="34" charset="0"/>
              </a:rPr>
              <a:t>More hydrogen needed – add a box.</a:t>
            </a:r>
          </a:p>
          <a:p>
            <a:pPr marL="457200" indent="-457200">
              <a:buAutoNum type="arabicPeriod"/>
            </a:pPr>
            <a:r>
              <a:rPr lang="en-GB" sz="2200" dirty="0">
                <a:latin typeface="Century Gothic" panose="020B0502020202020204" pitchFamily="34" charset="0"/>
              </a:rPr>
              <a:t>Now how many atoms of each element?</a:t>
            </a:r>
          </a:p>
          <a:p>
            <a:pPr marL="457200" indent="-457200">
              <a:buAutoNum type="arabicPeriod"/>
            </a:pPr>
            <a:r>
              <a:rPr lang="en-GB" sz="2200" dirty="0">
                <a:latin typeface="Century Gothic" panose="020B0502020202020204" pitchFamily="34" charset="0"/>
              </a:rPr>
              <a:t>It is now balanced</a:t>
            </a:r>
          </a:p>
        </p:txBody>
      </p:sp>
      <p:sp>
        <p:nvSpPr>
          <p:cNvPr id="21" name="Google Shape;181;p6">
            <a:extLst>
              <a:ext uri="{FF2B5EF4-FFF2-40B4-BE49-F238E27FC236}">
                <a16:creationId xmlns:a16="http://schemas.microsoft.com/office/drawing/2014/main" id="{FB56442E-A35A-4FF5-AB1A-7A22E88DB08B}"/>
              </a:ext>
            </a:extLst>
          </p:cNvPr>
          <p:cNvSpPr/>
          <p:nvPr/>
        </p:nvSpPr>
        <p:spPr>
          <a:xfrm>
            <a:off x="2027990" y="2757152"/>
            <a:ext cx="522980" cy="491067"/>
          </a:xfrm>
          <a:prstGeom prst="rect">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 name="Google Shape;181;p6">
            <a:extLst>
              <a:ext uri="{FF2B5EF4-FFF2-40B4-BE49-F238E27FC236}">
                <a16:creationId xmlns:a16="http://schemas.microsoft.com/office/drawing/2014/main" id="{ECB119C4-4437-44A4-8C11-CADC69D212DA}"/>
              </a:ext>
            </a:extLst>
          </p:cNvPr>
          <p:cNvSpPr/>
          <p:nvPr/>
        </p:nvSpPr>
        <p:spPr>
          <a:xfrm>
            <a:off x="2727694" y="2757152"/>
            <a:ext cx="532383" cy="491067"/>
          </a:xfrm>
          <a:prstGeom prst="rect">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 name="Google Shape;181;p6">
            <a:extLst>
              <a:ext uri="{FF2B5EF4-FFF2-40B4-BE49-F238E27FC236}">
                <a16:creationId xmlns:a16="http://schemas.microsoft.com/office/drawing/2014/main" id="{229E9AB3-A52A-446E-825A-08C865AFA3FD}"/>
              </a:ext>
            </a:extLst>
          </p:cNvPr>
          <p:cNvSpPr/>
          <p:nvPr/>
        </p:nvSpPr>
        <p:spPr>
          <a:xfrm>
            <a:off x="3594206" y="2757152"/>
            <a:ext cx="836232" cy="491067"/>
          </a:xfrm>
          <a:prstGeom prst="rect">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 name="Google Shape;181;p6">
            <a:extLst>
              <a:ext uri="{FF2B5EF4-FFF2-40B4-BE49-F238E27FC236}">
                <a16:creationId xmlns:a16="http://schemas.microsoft.com/office/drawing/2014/main" id="{92E20BBC-DCF5-4068-8FCA-6A415DE9BC9E}"/>
              </a:ext>
            </a:extLst>
          </p:cNvPr>
          <p:cNvSpPr/>
          <p:nvPr/>
        </p:nvSpPr>
        <p:spPr>
          <a:xfrm>
            <a:off x="3594204" y="3252531"/>
            <a:ext cx="836234" cy="491067"/>
          </a:xfrm>
          <a:prstGeom prst="rect">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lvl="0" algn="ctr"/>
            <a:r>
              <a:rPr lang="en-GB" sz="2400">
                <a:latin typeface="Century Gothic" panose="020B0502020202020204" pitchFamily="34" charset="0"/>
                <a:sym typeface="Wingdings" panose="05000000000000000000" pitchFamily="2" charset="2"/>
              </a:rPr>
              <a:t>H</a:t>
            </a:r>
            <a:r>
              <a:rPr lang="en-GB" sz="2400" baseline="-25000">
                <a:latin typeface="Century Gothic" panose="020B0502020202020204" pitchFamily="34" charset="0"/>
                <a:sym typeface="Wingdings" panose="05000000000000000000" pitchFamily="2" charset="2"/>
              </a:rPr>
              <a:t>2</a:t>
            </a:r>
            <a:r>
              <a:rPr lang="en-GB" sz="2400">
                <a:latin typeface="Century Gothic" panose="020B0502020202020204" pitchFamily="34" charset="0"/>
                <a:sym typeface="Wingdings" panose="05000000000000000000" pitchFamily="2" charset="2"/>
              </a:rPr>
              <a:t>O</a:t>
            </a:r>
            <a:endParaRPr sz="2400">
              <a:latin typeface="Century Gothic" panose="020B0502020202020204" pitchFamily="34" charset="0"/>
              <a:ea typeface="Calibri"/>
              <a:cs typeface="Calibri"/>
              <a:sym typeface="Calibri"/>
            </a:endParaRPr>
          </a:p>
        </p:txBody>
      </p:sp>
      <p:cxnSp>
        <p:nvCxnSpPr>
          <p:cNvPr id="26" name="Straight Connector 25">
            <a:extLst>
              <a:ext uri="{FF2B5EF4-FFF2-40B4-BE49-F238E27FC236}">
                <a16:creationId xmlns:a16="http://schemas.microsoft.com/office/drawing/2014/main" id="{FEE9A6D6-C47C-4017-9084-233A31F93C45}"/>
              </a:ext>
            </a:extLst>
          </p:cNvPr>
          <p:cNvCxnSpPr/>
          <p:nvPr/>
        </p:nvCxnSpPr>
        <p:spPr>
          <a:xfrm flipV="1">
            <a:off x="3901367" y="4509246"/>
            <a:ext cx="381000" cy="299204"/>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690319CF-B10A-4736-93CB-250568359EBA}"/>
              </a:ext>
            </a:extLst>
          </p:cNvPr>
          <p:cNvCxnSpPr/>
          <p:nvPr/>
        </p:nvCxnSpPr>
        <p:spPr>
          <a:xfrm flipV="1">
            <a:off x="3922313" y="4854160"/>
            <a:ext cx="381000" cy="299204"/>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8" name="Google Shape;181;p6">
            <a:extLst>
              <a:ext uri="{FF2B5EF4-FFF2-40B4-BE49-F238E27FC236}">
                <a16:creationId xmlns:a16="http://schemas.microsoft.com/office/drawing/2014/main" id="{9102F4F5-3208-4F7A-ABA7-A89BAA554ED7}"/>
              </a:ext>
            </a:extLst>
          </p:cNvPr>
          <p:cNvSpPr/>
          <p:nvPr/>
        </p:nvSpPr>
        <p:spPr>
          <a:xfrm>
            <a:off x="2027990" y="3252531"/>
            <a:ext cx="522980" cy="491067"/>
          </a:xfrm>
          <a:prstGeom prst="rect">
            <a:avLst/>
          </a:prstGeom>
          <a:noFill/>
          <a:ln w="28575" cap="flat" cmpd="sng">
            <a:solidFill>
              <a:schemeClr val="accen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GB" sz="2400">
                <a:latin typeface="Century Gothic" panose="020B0502020202020204" pitchFamily="34" charset="0"/>
                <a:ea typeface="Calibri"/>
                <a:cs typeface="Calibri"/>
                <a:sym typeface="Calibri"/>
              </a:rPr>
              <a:t>H</a:t>
            </a:r>
            <a:r>
              <a:rPr lang="en-GB" sz="2400" baseline="-25000">
                <a:latin typeface="Century Gothic" panose="020B0502020202020204" pitchFamily="34" charset="0"/>
                <a:ea typeface="Calibri"/>
                <a:cs typeface="Calibri"/>
                <a:sym typeface="Calibri"/>
              </a:rPr>
              <a:t>2</a:t>
            </a:r>
            <a:endParaRPr sz="2400" baseline="-25000">
              <a:latin typeface="Century Gothic" panose="020B0502020202020204" pitchFamily="34" charset="0"/>
              <a:ea typeface="Calibri"/>
              <a:cs typeface="Calibri"/>
              <a:sym typeface="Calibri"/>
            </a:endParaRPr>
          </a:p>
        </p:txBody>
      </p:sp>
      <p:cxnSp>
        <p:nvCxnSpPr>
          <p:cNvPr id="30" name="Straight Connector 29">
            <a:extLst>
              <a:ext uri="{FF2B5EF4-FFF2-40B4-BE49-F238E27FC236}">
                <a16:creationId xmlns:a16="http://schemas.microsoft.com/office/drawing/2014/main" id="{16FE7410-7F63-4061-B210-9F05371BE8FB}"/>
              </a:ext>
            </a:extLst>
          </p:cNvPr>
          <p:cNvCxnSpPr/>
          <p:nvPr/>
        </p:nvCxnSpPr>
        <p:spPr>
          <a:xfrm flipV="1">
            <a:off x="2169970" y="4509246"/>
            <a:ext cx="381000" cy="299204"/>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35" name="TextBox 34">
            <a:extLst>
              <a:ext uri="{FF2B5EF4-FFF2-40B4-BE49-F238E27FC236}">
                <a16:creationId xmlns:a16="http://schemas.microsoft.com/office/drawing/2014/main" id="{D942016A-8C88-40EA-B124-E9DA75ED1DA3}"/>
              </a:ext>
            </a:extLst>
          </p:cNvPr>
          <p:cNvSpPr txBox="1"/>
          <p:nvPr/>
        </p:nvSpPr>
        <p:spPr>
          <a:xfrm>
            <a:off x="2628017" y="4388214"/>
            <a:ext cx="584776" cy="461665"/>
          </a:xfrm>
          <a:prstGeom prst="rect">
            <a:avLst/>
          </a:prstGeom>
          <a:noFill/>
        </p:spPr>
        <p:txBody>
          <a:bodyPr wrap="square" rtlCol="0">
            <a:spAutoFit/>
          </a:bodyPr>
          <a:lstStyle/>
          <a:p>
            <a:r>
              <a:rPr lang="en-GB" sz="2400">
                <a:solidFill>
                  <a:schemeClr val="accent1"/>
                </a:solidFill>
                <a:latin typeface="Century Gothic" panose="020B0502020202020204" pitchFamily="34" charset="0"/>
              </a:rPr>
              <a:t>x4</a:t>
            </a:r>
          </a:p>
        </p:txBody>
      </p:sp>
      <p:sp>
        <p:nvSpPr>
          <p:cNvPr id="36" name="TextBox 35">
            <a:extLst>
              <a:ext uri="{FF2B5EF4-FFF2-40B4-BE49-F238E27FC236}">
                <a16:creationId xmlns:a16="http://schemas.microsoft.com/office/drawing/2014/main" id="{0A4F3024-3338-4329-B3DE-354A2741CBA0}"/>
              </a:ext>
            </a:extLst>
          </p:cNvPr>
          <p:cNvSpPr txBox="1"/>
          <p:nvPr/>
        </p:nvSpPr>
        <p:spPr>
          <a:xfrm>
            <a:off x="4334266" y="4392495"/>
            <a:ext cx="584776" cy="461665"/>
          </a:xfrm>
          <a:prstGeom prst="rect">
            <a:avLst/>
          </a:prstGeom>
          <a:noFill/>
        </p:spPr>
        <p:txBody>
          <a:bodyPr wrap="square" rtlCol="0">
            <a:spAutoFit/>
          </a:bodyPr>
          <a:lstStyle/>
          <a:p>
            <a:r>
              <a:rPr lang="en-GB" sz="2400">
                <a:solidFill>
                  <a:schemeClr val="accent1"/>
                </a:solidFill>
                <a:latin typeface="Century Gothic" panose="020B0502020202020204" pitchFamily="34" charset="0"/>
              </a:rPr>
              <a:t>x4</a:t>
            </a:r>
          </a:p>
        </p:txBody>
      </p:sp>
      <p:sp>
        <p:nvSpPr>
          <p:cNvPr id="37" name="TextBox 36">
            <a:extLst>
              <a:ext uri="{FF2B5EF4-FFF2-40B4-BE49-F238E27FC236}">
                <a16:creationId xmlns:a16="http://schemas.microsoft.com/office/drawing/2014/main" id="{70B3AA18-DCDB-40B2-999C-19DF57B2FA8F}"/>
              </a:ext>
            </a:extLst>
          </p:cNvPr>
          <p:cNvSpPr txBox="1"/>
          <p:nvPr/>
        </p:nvSpPr>
        <p:spPr>
          <a:xfrm>
            <a:off x="4325536" y="4772929"/>
            <a:ext cx="584776" cy="461665"/>
          </a:xfrm>
          <a:prstGeom prst="rect">
            <a:avLst/>
          </a:prstGeom>
          <a:noFill/>
        </p:spPr>
        <p:txBody>
          <a:bodyPr wrap="square" rtlCol="0">
            <a:spAutoFit/>
          </a:bodyPr>
          <a:lstStyle/>
          <a:p>
            <a:r>
              <a:rPr lang="en-GB" sz="2400">
                <a:solidFill>
                  <a:schemeClr val="accent1"/>
                </a:solidFill>
                <a:latin typeface="Century Gothic" panose="020B0502020202020204" pitchFamily="34" charset="0"/>
              </a:rPr>
              <a:t>x2</a:t>
            </a:r>
          </a:p>
        </p:txBody>
      </p:sp>
    </p:spTree>
    <p:extLst>
      <p:ext uri="{BB962C8B-B14F-4D97-AF65-F5344CB8AC3E}">
        <p14:creationId xmlns:p14="http://schemas.microsoft.com/office/powerpoint/2010/main" val="11794500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9">
                                            <p:txEl>
                                              <p:pRg st="1" end="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9">
                                            <p:txEl>
                                              <p:pRg st="0" end="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8">
                                            <p:txEl>
                                              <p:pRg st="0" end="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8">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
                                            <p:txEl>
                                              <p:pRg st="1" end="1"/>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4"/>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0">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5"/>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20">
                                            <p:txEl>
                                              <p:pRg st="3" end="3"/>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26"/>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36"/>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nodeType="clickEffect">
                                  <p:stCondLst>
                                    <p:cond delay="0"/>
                                  </p:stCondLst>
                                  <p:childTnLst>
                                    <p:set>
                                      <p:cBhvr>
                                        <p:cTn id="64" dur="1" fill="hold">
                                          <p:stCondLst>
                                            <p:cond delay="0"/>
                                          </p:stCondLst>
                                        </p:cTn>
                                        <p:tgtEl>
                                          <p:spTgt spid="20">
                                            <p:txEl>
                                              <p:pRg st="4" end="4"/>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8"/>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20">
                                            <p:txEl>
                                              <p:pRg st="5" end="5"/>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35"/>
                                        </p:tgtEl>
                                        <p:attrNameLst>
                                          <p:attrName>style.visibility</p:attrName>
                                        </p:attrNameLst>
                                      </p:cBhvr>
                                      <p:to>
                                        <p:strVal val="visible"/>
                                      </p:to>
                                    </p:set>
                                  </p:childTnLst>
                                </p:cTn>
                              </p:par>
                              <p:par>
                                <p:cTn id="77" presetID="1" presetClass="entr" presetSubtype="0" fill="hold" nodeType="withEffect">
                                  <p:stCondLst>
                                    <p:cond delay="0"/>
                                  </p:stCondLst>
                                  <p:childTnLst>
                                    <p:set>
                                      <p:cBhvr>
                                        <p:cTn id="78" dur="1" fill="hold">
                                          <p:stCondLst>
                                            <p:cond delay="0"/>
                                          </p:stCondLst>
                                        </p:cTn>
                                        <p:tgtEl>
                                          <p:spTgt spid="3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20">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4" grpId="0" animBg="1"/>
      <p:bldP spid="25" grpId="0" animBg="1"/>
      <p:bldP spid="28" grpId="0" animBg="1"/>
      <p:bldP spid="35" grpId="0"/>
      <p:bldP spid="36" grpId="0"/>
      <p:bldP spid="37"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dirty="0">
                <a:latin typeface="Century Gothic" panose="020B0502020202020204" pitchFamily="34" charset="0"/>
              </a:rPr>
              <a:t>Balance this chemical equation.</a:t>
            </a:r>
          </a:p>
        </p:txBody>
      </p:sp>
      <p:sp>
        <p:nvSpPr>
          <p:cNvPr id="8" name="Google Shape;259;p7">
            <a:extLst>
              <a:ext uri="{FF2B5EF4-FFF2-40B4-BE49-F238E27FC236}">
                <a16:creationId xmlns:a16="http://schemas.microsoft.com/office/drawing/2014/main" id="{BAC52F04-7AB1-B74D-A48C-0DED24928BE2}"/>
              </a:ext>
            </a:extLst>
          </p:cNvPr>
          <p:cNvSpPr/>
          <p:nvPr/>
        </p:nvSpPr>
        <p:spPr>
          <a:xfrm>
            <a:off x="540000" y="2712282"/>
            <a:ext cx="10198329" cy="1938952"/>
          </a:xfrm>
          <a:prstGeom prst="rect">
            <a:avLst/>
          </a:prstGeom>
          <a:noFill/>
          <a:ln>
            <a:noFill/>
          </a:ln>
        </p:spPr>
        <p:txBody>
          <a:bodyPr spcFirstLastPara="1" wrap="square" lIns="91425" tIns="45700" rIns="91425" bIns="45700" anchor="ctr" anchorCtr="0">
            <a:spAutoFit/>
          </a:bodyPr>
          <a:lstStyle/>
          <a:p>
            <a:pPr lvl="0" algn="ctr"/>
            <a:r>
              <a:rPr lang="en-GB" sz="6600" b="1" dirty="0">
                <a:latin typeface="Century Gothic" panose="020B0502020202020204" pitchFamily="34" charset="0"/>
              </a:rPr>
              <a:t>__H</a:t>
            </a:r>
            <a:r>
              <a:rPr lang="en-GB" sz="6600" b="1" baseline="-25000" dirty="0">
                <a:latin typeface="Century Gothic" panose="020B0502020202020204" pitchFamily="34" charset="0"/>
              </a:rPr>
              <a:t>2</a:t>
            </a:r>
            <a:r>
              <a:rPr lang="en-GB" sz="6600" b="1" dirty="0">
                <a:latin typeface="Century Gothic" panose="020B0502020202020204" pitchFamily="34" charset="0"/>
              </a:rPr>
              <a:t>O</a:t>
            </a:r>
            <a:r>
              <a:rPr lang="en-GB" sz="6600" b="1" baseline="-25000" dirty="0">
                <a:latin typeface="Century Gothic" panose="020B0502020202020204" pitchFamily="34" charset="0"/>
              </a:rPr>
              <a:t>2</a:t>
            </a:r>
            <a:r>
              <a:rPr lang="en-GB" sz="6600" b="1" dirty="0">
                <a:latin typeface="Century Gothic" panose="020B0502020202020204" pitchFamily="34" charset="0"/>
              </a:rPr>
              <a:t> → __H</a:t>
            </a:r>
            <a:r>
              <a:rPr lang="en-GB" sz="6600" b="1" baseline="-25000" dirty="0">
                <a:latin typeface="Century Gothic" panose="020B0502020202020204" pitchFamily="34" charset="0"/>
              </a:rPr>
              <a:t>2</a:t>
            </a:r>
            <a:r>
              <a:rPr lang="en-GB" sz="6600" b="1" dirty="0">
                <a:latin typeface="Century Gothic" panose="020B0502020202020204" pitchFamily="34" charset="0"/>
              </a:rPr>
              <a:t>O + __O</a:t>
            </a:r>
            <a:r>
              <a:rPr lang="en-GB" sz="6600" b="1" baseline="-25000" dirty="0">
                <a:latin typeface="Century Gothic" panose="020B0502020202020204" pitchFamily="34" charset="0"/>
              </a:rPr>
              <a:t>2</a:t>
            </a:r>
          </a:p>
          <a:p>
            <a:pPr marL="0" marR="0" lvl="0" indent="0" algn="l" rtl="0">
              <a:lnSpc>
                <a:spcPct val="100000"/>
              </a:lnSpc>
              <a:spcBef>
                <a:spcPts val="0"/>
              </a:spcBef>
              <a:spcAft>
                <a:spcPts val="0"/>
              </a:spcAft>
              <a:buClr>
                <a:schemeClr val="dk1"/>
              </a:buClr>
              <a:buSzPts val="2400"/>
              <a:buFont typeface="Arial"/>
              <a:buNone/>
            </a:pPr>
            <a:r>
              <a:rPr lang="en-GB" sz="5400" b="0" i="0" u="none" strike="noStrike" cap="none" dirty="0">
                <a:solidFill>
                  <a:schemeClr val="dk1"/>
                </a:solidFill>
                <a:latin typeface="Century Gothic" panose="020B0502020202020204" pitchFamily="34" charset="0"/>
                <a:ea typeface="Century Gothic"/>
                <a:cs typeface="Century Gothic"/>
                <a:sym typeface="Century Gothic"/>
              </a:rPr>
              <a:t>         </a:t>
            </a:r>
            <a:endParaRPr sz="5400" b="0" i="0" u="none" strike="noStrike" cap="none" dirty="0">
              <a:solidFill>
                <a:schemeClr val="dk1"/>
              </a:solidFill>
              <a:latin typeface="Century Gothic" panose="020B0502020202020204" pitchFamily="34" charset="0"/>
              <a:ea typeface="Century Gothic"/>
              <a:cs typeface="Century Gothic"/>
              <a:sym typeface="Century Gothic"/>
            </a:endParaRPr>
          </a:p>
        </p:txBody>
      </p:sp>
      <p:sp>
        <p:nvSpPr>
          <p:cNvPr id="4" name="TextBox 3">
            <a:extLst>
              <a:ext uri="{FF2B5EF4-FFF2-40B4-BE49-F238E27FC236}">
                <a16:creationId xmlns:a16="http://schemas.microsoft.com/office/drawing/2014/main" id="{C0E14B3D-424A-774C-BB18-A874CF390D93}"/>
              </a:ext>
            </a:extLst>
          </p:cNvPr>
          <p:cNvSpPr txBox="1"/>
          <p:nvPr/>
        </p:nvSpPr>
        <p:spPr>
          <a:xfrm>
            <a:off x="5195654" y="2712282"/>
            <a:ext cx="654346" cy="1107996"/>
          </a:xfrm>
          <a:prstGeom prst="rect">
            <a:avLst/>
          </a:prstGeom>
          <a:noFill/>
        </p:spPr>
        <p:txBody>
          <a:bodyPr wrap="none" rtlCol="0">
            <a:spAutoFit/>
          </a:bodyPr>
          <a:lstStyle/>
          <a:p>
            <a:r>
              <a:rPr lang="en-US" sz="6600" b="1" dirty="0">
                <a:solidFill>
                  <a:schemeClr val="accent1"/>
                </a:solidFill>
                <a:latin typeface="Century Gothic" panose="020B0502020202020204" pitchFamily="34" charset="0"/>
              </a:rPr>
              <a:t>2</a:t>
            </a:r>
          </a:p>
        </p:txBody>
      </p:sp>
      <p:sp>
        <p:nvSpPr>
          <p:cNvPr id="10" name="TextBox 9">
            <a:extLst>
              <a:ext uri="{FF2B5EF4-FFF2-40B4-BE49-F238E27FC236}">
                <a16:creationId xmlns:a16="http://schemas.microsoft.com/office/drawing/2014/main" id="{FEF789A8-9559-464C-AC6D-93927888C150}"/>
              </a:ext>
            </a:extLst>
          </p:cNvPr>
          <p:cNvSpPr txBox="1"/>
          <p:nvPr/>
        </p:nvSpPr>
        <p:spPr>
          <a:xfrm>
            <a:off x="1126498" y="2712282"/>
            <a:ext cx="654346" cy="1107996"/>
          </a:xfrm>
          <a:prstGeom prst="rect">
            <a:avLst/>
          </a:prstGeom>
          <a:noFill/>
        </p:spPr>
        <p:txBody>
          <a:bodyPr wrap="none" rtlCol="0">
            <a:spAutoFit/>
          </a:bodyPr>
          <a:lstStyle/>
          <a:p>
            <a:r>
              <a:rPr lang="en-US" sz="6600" b="1" dirty="0">
                <a:solidFill>
                  <a:schemeClr val="accent1"/>
                </a:solidFill>
                <a:latin typeface="Century Gothic" panose="020B0502020202020204" pitchFamily="34" charset="0"/>
              </a:rPr>
              <a:t>2</a:t>
            </a:r>
          </a:p>
        </p:txBody>
      </p:sp>
    </p:spTree>
    <p:extLst>
      <p:ext uri="{BB962C8B-B14F-4D97-AF65-F5344CB8AC3E}">
        <p14:creationId xmlns:p14="http://schemas.microsoft.com/office/powerpoint/2010/main" val="2743419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07FF1-7BC2-C84B-B457-6233B9A864BF}"/>
              </a:ext>
            </a:extLst>
          </p:cNvPr>
          <p:cNvSpPr>
            <a:spLocks noGrp="1"/>
          </p:cNvSpPr>
          <p:nvPr>
            <p:ph type="title"/>
          </p:nvPr>
        </p:nvSpPr>
        <p:spPr>
          <a:xfrm>
            <a:off x="523066" y="254000"/>
            <a:ext cx="10620000" cy="720000"/>
          </a:xfrm>
        </p:spPr>
        <p:txBody>
          <a:bodyPr/>
          <a:lstStyle/>
          <a:p>
            <a:r>
              <a:rPr lang="en-US" dirty="0">
                <a:latin typeface="Century Gothic" panose="020B0502020202020204" pitchFamily="34" charset="0"/>
              </a:rPr>
              <a:t>Which of the following do you think best represents a chemical reaction?</a:t>
            </a:r>
          </a:p>
        </p:txBody>
      </p:sp>
      <p:sp>
        <p:nvSpPr>
          <p:cNvPr id="23" name="TextBox 22">
            <a:extLst>
              <a:ext uri="{FF2B5EF4-FFF2-40B4-BE49-F238E27FC236}">
                <a16:creationId xmlns:a16="http://schemas.microsoft.com/office/drawing/2014/main" id="{BA109718-1370-E247-9F6A-E8F89A7ED893}"/>
              </a:ext>
            </a:extLst>
          </p:cNvPr>
          <p:cNvSpPr txBox="1"/>
          <p:nvPr/>
        </p:nvSpPr>
        <p:spPr>
          <a:xfrm>
            <a:off x="1687316" y="1460208"/>
            <a:ext cx="558166" cy="830997"/>
          </a:xfrm>
          <a:prstGeom prst="rect">
            <a:avLst/>
          </a:prstGeom>
          <a:noFill/>
        </p:spPr>
        <p:txBody>
          <a:bodyPr wrap="none" rtlCol="0">
            <a:spAutoFit/>
          </a:bodyPr>
          <a:lstStyle/>
          <a:p>
            <a:r>
              <a:rPr lang="en-US" sz="4800" b="1" dirty="0">
                <a:latin typeface="Century Gothic" panose="020B0502020202020204" pitchFamily="34" charset="0"/>
              </a:rPr>
              <a:t>+</a:t>
            </a:r>
            <a:endParaRPr lang="en-US" b="1" dirty="0">
              <a:latin typeface="Century Gothic" panose="020B0502020202020204" pitchFamily="34" charset="0"/>
            </a:endParaRPr>
          </a:p>
        </p:txBody>
      </p:sp>
      <p:sp>
        <p:nvSpPr>
          <p:cNvPr id="24" name="TextBox 23">
            <a:extLst>
              <a:ext uri="{FF2B5EF4-FFF2-40B4-BE49-F238E27FC236}">
                <a16:creationId xmlns:a16="http://schemas.microsoft.com/office/drawing/2014/main" id="{8A1E7550-59DF-6B47-B448-0D3EA6805077}"/>
              </a:ext>
            </a:extLst>
          </p:cNvPr>
          <p:cNvSpPr txBox="1"/>
          <p:nvPr/>
        </p:nvSpPr>
        <p:spPr>
          <a:xfrm>
            <a:off x="4305182" y="1404555"/>
            <a:ext cx="558166" cy="830997"/>
          </a:xfrm>
          <a:prstGeom prst="rect">
            <a:avLst/>
          </a:prstGeom>
          <a:noFill/>
        </p:spPr>
        <p:txBody>
          <a:bodyPr wrap="none" rtlCol="0">
            <a:spAutoFit/>
          </a:bodyPr>
          <a:lstStyle/>
          <a:p>
            <a:r>
              <a:rPr lang="en-US" sz="4800" b="1" dirty="0">
                <a:latin typeface="Century Gothic" panose="020B0502020202020204" pitchFamily="34" charset="0"/>
              </a:rPr>
              <a:t>+</a:t>
            </a:r>
            <a:endParaRPr lang="en-US" b="1" dirty="0">
              <a:latin typeface="Century Gothic" panose="020B0502020202020204" pitchFamily="34" charset="0"/>
            </a:endParaRPr>
          </a:p>
        </p:txBody>
      </p:sp>
      <p:sp>
        <p:nvSpPr>
          <p:cNvPr id="25" name="TextBox 24">
            <a:extLst>
              <a:ext uri="{FF2B5EF4-FFF2-40B4-BE49-F238E27FC236}">
                <a16:creationId xmlns:a16="http://schemas.microsoft.com/office/drawing/2014/main" id="{F45047B3-4363-7F4C-B4F8-6222A0F8C6A9}"/>
              </a:ext>
            </a:extLst>
          </p:cNvPr>
          <p:cNvSpPr txBox="1"/>
          <p:nvPr/>
        </p:nvSpPr>
        <p:spPr>
          <a:xfrm>
            <a:off x="6123372" y="3296375"/>
            <a:ext cx="558166" cy="830997"/>
          </a:xfrm>
          <a:prstGeom prst="rect">
            <a:avLst/>
          </a:prstGeom>
          <a:noFill/>
        </p:spPr>
        <p:txBody>
          <a:bodyPr wrap="none" rtlCol="0">
            <a:spAutoFit/>
          </a:bodyPr>
          <a:lstStyle/>
          <a:p>
            <a:r>
              <a:rPr lang="en-US" sz="4800" b="1" dirty="0">
                <a:latin typeface="Century Gothic" panose="020B0502020202020204" pitchFamily="34" charset="0"/>
              </a:rPr>
              <a:t>+</a:t>
            </a:r>
            <a:endParaRPr lang="en-US" b="1" dirty="0">
              <a:latin typeface="Century Gothic" panose="020B0502020202020204" pitchFamily="34" charset="0"/>
            </a:endParaRPr>
          </a:p>
        </p:txBody>
      </p:sp>
      <p:sp>
        <p:nvSpPr>
          <p:cNvPr id="26" name="TextBox 25">
            <a:extLst>
              <a:ext uri="{FF2B5EF4-FFF2-40B4-BE49-F238E27FC236}">
                <a16:creationId xmlns:a16="http://schemas.microsoft.com/office/drawing/2014/main" id="{5AF07433-FFFF-0547-9B95-6D2249C4B1EB}"/>
              </a:ext>
            </a:extLst>
          </p:cNvPr>
          <p:cNvSpPr txBox="1"/>
          <p:nvPr/>
        </p:nvSpPr>
        <p:spPr>
          <a:xfrm>
            <a:off x="2673439" y="5421714"/>
            <a:ext cx="558166" cy="830997"/>
          </a:xfrm>
          <a:prstGeom prst="rect">
            <a:avLst/>
          </a:prstGeom>
          <a:noFill/>
        </p:spPr>
        <p:txBody>
          <a:bodyPr wrap="none" rtlCol="0">
            <a:spAutoFit/>
          </a:bodyPr>
          <a:lstStyle/>
          <a:p>
            <a:r>
              <a:rPr lang="en-US" sz="4800" b="1" dirty="0">
                <a:latin typeface="Century Gothic" panose="020B0502020202020204" pitchFamily="34" charset="0"/>
              </a:rPr>
              <a:t>+</a:t>
            </a:r>
            <a:endParaRPr lang="en-US" b="1" dirty="0">
              <a:latin typeface="Century Gothic" panose="020B0502020202020204" pitchFamily="34" charset="0"/>
            </a:endParaRPr>
          </a:p>
        </p:txBody>
      </p:sp>
      <p:sp>
        <p:nvSpPr>
          <p:cNvPr id="27" name="TextBox 26">
            <a:extLst>
              <a:ext uri="{FF2B5EF4-FFF2-40B4-BE49-F238E27FC236}">
                <a16:creationId xmlns:a16="http://schemas.microsoft.com/office/drawing/2014/main" id="{D01170E8-3513-424B-8D48-FFD03A9C5097}"/>
              </a:ext>
            </a:extLst>
          </p:cNvPr>
          <p:cNvSpPr txBox="1"/>
          <p:nvPr/>
        </p:nvSpPr>
        <p:spPr>
          <a:xfrm>
            <a:off x="8611890" y="5273203"/>
            <a:ext cx="558166" cy="830997"/>
          </a:xfrm>
          <a:prstGeom prst="rect">
            <a:avLst/>
          </a:prstGeom>
          <a:noFill/>
        </p:spPr>
        <p:txBody>
          <a:bodyPr wrap="none" rtlCol="0">
            <a:spAutoFit/>
          </a:bodyPr>
          <a:lstStyle/>
          <a:p>
            <a:r>
              <a:rPr lang="en-US" sz="4800" b="1" dirty="0">
                <a:latin typeface="Century Gothic" panose="020B0502020202020204" pitchFamily="34" charset="0"/>
              </a:rPr>
              <a:t>+</a:t>
            </a:r>
            <a:endParaRPr lang="en-US" b="1" dirty="0">
              <a:latin typeface="Century Gothic" panose="020B0502020202020204" pitchFamily="34" charset="0"/>
            </a:endParaRPr>
          </a:p>
        </p:txBody>
      </p:sp>
      <p:sp>
        <p:nvSpPr>
          <p:cNvPr id="28" name="TextBox 27">
            <a:extLst>
              <a:ext uri="{FF2B5EF4-FFF2-40B4-BE49-F238E27FC236}">
                <a16:creationId xmlns:a16="http://schemas.microsoft.com/office/drawing/2014/main" id="{F046B015-C09E-A344-8609-7E4D726FFC26}"/>
              </a:ext>
            </a:extLst>
          </p:cNvPr>
          <p:cNvSpPr txBox="1"/>
          <p:nvPr/>
        </p:nvSpPr>
        <p:spPr>
          <a:xfrm>
            <a:off x="6923048" y="1312222"/>
            <a:ext cx="877163" cy="923330"/>
          </a:xfrm>
          <a:prstGeom prst="rect">
            <a:avLst/>
          </a:prstGeom>
          <a:noFill/>
        </p:spPr>
        <p:txBody>
          <a:bodyPr wrap="none" rtlCol="0">
            <a:spAutoFit/>
          </a:bodyPr>
          <a:lstStyle/>
          <a:p>
            <a:r>
              <a:rPr lang="en-US" sz="5400" b="1" dirty="0">
                <a:latin typeface="Century Gothic" panose="020B0502020202020204" pitchFamily="34" charset="0"/>
              </a:rPr>
              <a:t>→</a:t>
            </a:r>
            <a:endParaRPr lang="en-US" b="1" dirty="0">
              <a:latin typeface="Century Gothic" panose="020B0502020202020204" pitchFamily="34" charset="0"/>
            </a:endParaRPr>
          </a:p>
        </p:txBody>
      </p:sp>
      <p:sp>
        <p:nvSpPr>
          <p:cNvPr id="29" name="TextBox 28">
            <a:extLst>
              <a:ext uri="{FF2B5EF4-FFF2-40B4-BE49-F238E27FC236}">
                <a16:creationId xmlns:a16="http://schemas.microsoft.com/office/drawing/2014/main" id="{10591292-678A-6F4C-AA00-2A7C80D8C886}"/>
              </a:ext>
            </a:extLst>
          </p:cNvPr>
          <p:cNvSpPr txBox="1"/>
          <p:nvPr/>
        </p:nvSpPr>
        <p:spPr>
          <a:xfrm>
            <a:off x="3443157" y="3180714"/>
            <a:ext cx="877163" cy="923330"/>
          </a:xfrm>
          <a:prstGeom prst="rect">
            <a:avLst/>
          </a:prstGeom>
          <a:noFill/>
        </p:spPr>
        <p:txBody>
          <a:bodyPr wrap="none" rtlCol="0">
            <a:spAutoFit/>
          </a:bodyPr>
          <a:lstStyle/>
          <a:p>
            <a:r>
              <a:rPr lang="en-US" sz="5400" b="1" dirty="0">
                <a:latin typeface="Century Gothic" panose="020B0502020202020204" pitchFamily="34" charset="0"/>
              </a:rPr>
              <a:t>→</a:t>
            </a:r>
            <a:endParaRPr lang="en-US" b="1" dirty="0">
              <a:latin typeface="Century Gothic" panose="020B0502020202020204" pitchFamily="34" charset="0"/>
            </a:endParaRPr>
          </a:p>
        </p:txBody>
      </p:sp>
      <p:sp>
        <p:nvSpPr>
          <p:cNvPr id="30" name="TextBox 29">
            <a:extLst>
              <a:ext uri="{FF2B5EF4-FFF2-40B4-BE49-F238E27FC236}">
                <a16:creationId xmlns:a16="http://schemas.microsoft.com/office/drawing/2014/main" id="{441308AE-D3E3-A94D-B680-59C492A5B2DA}"/>
              </a:ext>
            </a:extLst>
          </p:cNvPr>
          <p:cNvSpPr txBox="1"/>
          <p:nvPr/>
        </p:nvSpPr>
        <p:spPr>
          <a:xfrm>
            <a:off x="5506991" y="5322037"/>
            <a:ext cx="877163" cy="923330"/>
          </a:xfrm>
          <a:prstGeom prst="rect">
            <a:avLst/>
          </a:prstGeom>
          <a:noFill/>
        </p:spPr>
        <p:txBody>
          <a:bodyPr wrap="none" rtlCol="0">
            <a:spAutoFit/>
          </a:bodyPr>
          <a:lstStyle/>
          <a:p>
            <a:r>
              <a:rPr lang="en-US" sz="5400" b="1" dirty="0">
                <a:latin typeface="Century Gothic" panose="020B0502020202020204" pitchFamily="34" charset="0"/>
              </a:rPr>
              <a:t>→</a:t>
            </a:r>
            <a:endParaRPr lang="en-US" b="1" dirty="0">
              <a:latin typeface="Century Gothic" panose="020B0502020202020204" pitchFamily="34" charset="0"/>
            </a:endParaRPr>
          </a:p>
        </p:txBody>
      </p:sp>
      <p:sp>
        <p:nvSpPr>
          <p:cNvPr id="3" name="TextBox 2">
            <a:extLst>
              <a:ext uri="{FF2B5EF4-FFF2-40B4-BE49-F238E27FC236}">
                <a16:creationId xmlns:a16="http://schemas.microsoft.com/office/drawing/2014/main" id="{4F6BB578-C5D1-44B8-8831-A71E28D0CDB7}"/>
              </a:ext>
            </a:extLst>
          </p:cNvPr>
          <p:cNvSpPr txBox="1"/>
          <p:nvPr/>
        </p:nvSpPr>
        <p:spPr>
          <a:xfrm>
            <a:off x="98515" y="1527665"/>
            <a:ext cx="419561" cy="707886"/>
          </a:xfrm>
          <a:prstGeom prst="rect">
            <a:avLst/>
          </a:prstGeom>
          <a:noFill/>
        </p:spPr>
        <p:txBody>
          <a:bodyPr wrap="square" rtlCol="0">
            <a:spAutoFit/>
          </a:bodyPr>
          <a:lstStyle/>
          <a:p>
            <a:r>
              <a:rPr lang="en-GB" sz="4000" b="1" dirty="0">
                <a:solidFill>
                  <a:schemeClr val="accent1"/>
                </a:solidFill>
                <a:latin typeface="Century Gothic" panose="020B0502020202020204" pitchFamily="34" charset="0"/>
              </a:rPr>
              <a:t>1</a:t>
            </a:r>
          </a:p>
        </p:txBody>
      </p:sp>
      <p:sp>
        <p:nvSpPr>
          <p:cNvPr id="31" name="TextBox 30">
            <a:extLst>
              <a:ext uri="{FF2B5EF4-FFF2-40B4-BE49-F238E27FC236}">
                <a16:creationId xmlns:a16="http://schemas.microsoft.com/office/drawing/2014/main" id="{9CFEB2D9-39FB-41F8-8F1F-09A8BB547142}"/>
              </a:ext>
            </a:extLst>
          </p:cNvPr>
          <p:cNvSpPr txBox="1"/>
          <p:nvPr/>
        </p:nvSpPr>
        <p:spPr>
          <a:xfrm>
            <a:off x="52388" y="3394065"/>
            <a:ext cx="419561" cy="707886"/>
          </a:xfrm>
          <a:prstGeom prst="rect">
            <a:avLst/>
          </a:prstGeom>
          <a:noFill/>
        </p:spPr>
        <p:txBody>
          <a:bodyPr wrap="square" rtlCol="0">
            <a:spAutoFit/>
          </a:bodyPr>
          <a:lstStyle/>
          <a:p>
            <a:r>
              <a:rPr lang="en-GB" sz="4000" b="1" dirty="0">
                <a:solidFill>
                  <a:schemeClr val="accent1"/>
                </a:solidFill>
                <a:latin typeface="Century Gothic" panose="020B0502020202020204" pitchFamily="34" charset="0"/>
              </a:rPr>
              <a:t>2</a:t>
            </a:r>
          </a:p>
        </p:txBody>
      </p:sp>
      <p:sp>
        <p:nvSpPr>
          <p:cNvPr id="32" name="TextBox 31">
            <a:extLst>
              <a:ext uri="{FF2B5EF4-FFF2-40B4-BE49-F238E27FC236}">
                <a16:creationId xmlns:a16="http://schemas.microsoft.com/office/drawing/2014/main" id="{7444514F-D837-49E9-8F39-B22E4A5D8698}"/>
              </a:ext>
            </a:extLst>
          </p:cNvPr>
          <p:cNvSpPr txBox="1"/>
          <p:nvPr/>
        </p:nvSpPr>
        <p:spPr>
          <a:xfrm>
            <a:off x="7709" y="5483269"/>
            <a:ext cx="419561" cy="707886"/>
          </a:xfrm>
          <a:prstGeom prst="rect">
            <a:avLst/>
          </a:prstGeom>
          <a:noFill/>
        </p:spPr>
        <p:txBody>
          <a:bodyPr wrap="square" rtlCol="0">
            <a:spAutoFit/>
          </a:bodyPr>
          <a:lstStyle/>
          <a:p>
            <a:r>
              <a:rPr lang="en-GB" sz="4000" b="1" dirty="0">
                <a:solidFill>
                  <a:schemeClr val="accent1"/>
                </a:solidFill>
                <a:latin typeface="Century Gothic" panose="020B0502020202020204" pitchFamily="34" charset="0"/>
              </a:rPr>
              <a:t>3</a:t>
            </a:r>
          </a:p>
        </p:txBody>
      </p:sp>
      <p:pic>
        <p:nvPicPr>
          <p:cNvPr id="1026" name="Picture 2" descr="Free Penguin Nature vector and picture">
            <a:extLst>
              <a:ext uri="{FF2B5EF4-FFF2-40B4-BE49-F238E27FC236}">
                <a16:creationId xmlns:a16="http://schemas.microsoft.com/office/drawing/2014/main" id="{75DF25C4-A7A9-3B17-B6A6-84A229061DD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69860" y="2912533"/>
            <a:ext cx="1249538" cy="1676399"/>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Free Penguin Nature vector and picture">
            <a:extLst>
              <a:ext uri="{FF2B5EF4-FFF2-40B4-BE49-F238E27FC236}">
                <a16:creationId xmlns:a16="http://schemas.microsoft.com/office/drawing/2014/main" id="{F4BAC67C-CD3C-3326-ED60-EE30A587207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11327" y="2895599"/>
            <a:ext cx="1249538" cy="167639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ree Animal Bird vector and picture">
            <a:extLst>
              <a:ext uri="{FF2B5EF4-FFF2-40B4-BE49-F238E27FC236}">
                <a16:creationId xmlns:a16="http://schemas.microsoft.com/office/drawing/2014/main" id="{CA0BFEAA-D100-B74E-A32C-E6836BCCDFE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74676" y="1168399"/>
            <a:ext cx="1590514" cy="154093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Free Animal Bird vector and picture">
            <a:extLst>
              <a:ext uri="{FF2B5EF4-FFF2-40B4-BE49-F238E27FC236}">
                <a16:creationId xmlns:a16="http://schemas.microsoft.com/office/drawing/2014/main" id="{4FFFD36F-CDEB-2852-2BA5-05166E9CC17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447743" y="1117599"/>
            <a:ext cx="1590514" cy="154093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Free Animal Bird vector and picture">
            <a:extLst>
              <a:ext uri="{FF2B5EF4-FFF2-40B4-BE49-F238E27FC236}">
                <a16:creationId xmlns:a16="http://schemas.microsoft.com/office/drawing/2014/main" id="{9A7BA6A1-5283-BC9A-47DE-A2F7C81156C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48009" y="5130799"/>
            <a:ext cx="1590514" cy="1540933"/>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Free Animal Bird vector and picture">
            <a:extLst>
              <a:ext uri="{FF2B5EF4-FFF2-40B4-BE49-F238E27FC236}">
                <a16:creationId xmlns:a16="http://schemas.microsoft.com/office/drawing/2014/main" id="{828C365E-E4EA-CDBE-6751-2B7A33BEB6D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52009" y="5147732"/>
            <a:ext cx="1590514" cy="154093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Free Animal Bird vector and picture">
            <a:extLst>
              <a:ext uri="{FF2B5EF4-FFF2-40B4-BE49-F238E27FC236}">
                <a16:creationId xmlns:a16="http://schemas.microsoft.com/office/drawing/2014/main" id="{D251250C-7858-3BBD-2ABD-F4DA59AA04D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43147" y="5096933"/>
            <a:ext cx="1285914" cy="1591733"/>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6" descr="Free Animal Bird vector and picture">
            <a:extLst>
              <a:ext uri="{FF2B5EF4-FFF2-40B4-BE49-F238E27FC236}">
                <a16:creationId xmlns:a16="http://schemas.microsoft.com/office/drawing/2014/main" id="{3D0787A4-1BC2-83F2-0C6A-113C4BCDDD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2613" y="5130799"/>
            <a:ext cx="1285914" cy="159173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Free Owl Bird vector and picture">
            <a:extLst>
              <a:ext uri="{FF2B5EF4-FFF2-40B4-BE49-F238E27FC236}">
                <a16:creationId xmlns:a16="http://schemas.microsoft.com/office/drawing/2014/main" id="{F95EDA28-005C-7DDE-713E-97D52C156EB5}"/>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603502" y="1405466"/>
            <a:ext cx="1186019" cy="1100666"/>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10" descr="Free Owl Bird vector and picture">
            <a:extLst>
              <a:ext uri="{FF2B5EF4-FFF2-40B4-BE49-F238E27FC236}">
                <a16:creationId xmlns:a16="http://schemas.microsoft.com/office/drawing/2014/main" id="{9D1DAB95-8F15-52F7-69CB-AE2CD2583C1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295902" y="1371599"/>
            <a:ext cx="1186019" cy="1100666"/>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10" descr="Free Owl Bird vector and picture">
            <a:extLst>
              <a:ext uri="{FF2B5EF4-FFF2-40B4-BE49-F238E27FC236}">
                <a16:creationId xmlns:a16="http://schemas.microsoft.com/office/drawing/2014/main" id="{0EFD9781-47E1-EA16-383C-8C5232292F3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496303" y="1388533"/>
            <a:ext cx="1186019" cy="1100666"/>
          </a:xfrm>
          <a:prstGeom prst="rect">
            <a:avLst/>
          </a:prstGeom>
          <a:noFill/>
          <a:extLst>
            <a:ext uri="{909E8E84-426E-40DD-AFC4-6F175D3DCCD1}">
              <a14:hiddenFill xmlns:a14="http://schemas.microsoft.com/office/drawing/2010/main">
                <a:solidFill>
                  <a:srgbClr val="FFFFFF"/>
                </a:solidFill>
              </a14:hiddenFill>
            </a:ext>
          </a:extLst>
        </p:spPr>
      </p:pic>
      <p:pic>
        <p:nvPicPr>
          <p:cNvPr id="38" name="Picture 10" descr="Free Owl Bird vector and picture">
            <a:extLst>
              <a:ext uri="{FF2B5EF4-FFF2-40B4-BE49-F238E27FC236}">
                <a16:creationId xmlns:a16="http://schemas.microsoft.com/office/drawing/2014/main" id="{2B4A06EE-D71A-9A47-B0B9-FFA1E3A961B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93236" y="3285066"/>
            <a:ext cx="1186019" cy="1100666"/>
          </a:xfrm>
          <a:prstGeom prst="rect">
            <a:avLst/>
          </a:prstGeom>
          <a:noFill/>
          <a:extLst>
            <a:ext uri="{909E8E84-426E-40DD-AFC4-6F175D3DCCD1}">
              <a14:hiddenFill xmlns:a14="http://schemas.microsoft.com/office/drawing/2010/main">
                <a:solidFill>
                  <a:srgbClr val="FFFFFF"/>
                </a:solidFill>
              </a14:hiddenFill>
            </a:ext>
          </a:extLst>
        </p:spPr>
      </p:pic>
      <p:pic>
        <p:nvPicPr>
          <p:cNvPr id="39" name="Picture 10" descr="Free Owl Bird vector and picture">
            <a:extLst>
              <a:ext uri="{FF2B5EF4-FFF2-40B4-BE49-F238E27FC236}">
                <a16:creationId xmlns:a16="http://schemas.microsoft.com/office/drawing/2014/main" id="{2719D990-3D7F-3286-219B-B353A2DF7086}"/>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92435" y="3234266"/>
            <a:ext cx="1186019" cy="1100666"/>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10" descr="Free Owl Bird vector and picture">
            <a:extLst>
              <a:ext uri="{FF2B5EF4-FFF2-40B4-BE49-F238E27FC236}">
                <a16:creationId xmlns:a16="http://schemas.microsoft.com/office/drawing/2014/main" id="{8F7673B7-E7E2-B110-7337-9F99FC35F7D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534836" y="5401732"/>
            <a:ext cx="1186019" cy="1100666"/>
          </a:xfrm>
          <a:prstGeom prst="rect">
            <a:avLst/>
          </a:prstGeom>
          <a:noFill/>
          <a:extLst>
            <a:ext uri="{909E8E84-426E-40DD-AFC4-6F175D3DCCD1}">
              <a14:hiddenFill xmlns:a14="http://schemas.microsoft.com/office/drawing/2010/main">
                <a:solidFill>
                  <a:srgbClr val="FFFFFF"/>
                </a:solidFill>
              </a14:hiddenFill>
            </a:ext>
          </a:extLst>
        </p:spPr>
      </p:pic>
      <p:pic>
        <p:nvPicPr>
          <p:cNvPr id="41" name="Picture 10" descr="Free Owl Bird vector and picture">
            <a:extLst>
              <a:ext uri="{FF2B5EF4-FFF2-40B4-BE49-F238E27FC236}">
                <a16:creationId xmlns:a16="http://schemas.microsoft.com/office/drawing/2014/main" id="{49DE3E5D-BA08-D0C7-77D2-C190EE1F20E8}"/>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596968" y="5367866"/>
            <a:ext cx="1186019" cy="11006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8239307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0"/>
        <p:cNvGrpSpPr/>
        <p:nvPr/>
      </p:nvGrpSpPr>
      <p:grpSpPr>
        <a:xfrm>
          <a:off x="0" y="0"/>
          <a:ext cx="0" cy="0"/>
          <a:chOff x="0" y="0"/>
          <a:chExt cx="0" cy="0"/>
        </a:xfrm>
      </p:grpSpPr>
      <p:sp>
        <p:nvSpPr>
          <p:cNvPr id="272" name="Google Shape;272;p8"/>
          <p:cNvSpPr txBox="1"/>
          <p:nvPr/>
        </p:nvSpPr>
        <p:spPr>
          <a:xfrm>
            <a:off x="283861" y="135259"/>
            <a:ext cx="7923885" cy="461624"/>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a:ea typeface="Century Gothic"/>
                <a:cs typeface="Century Gothic"/>
                <a:sym typeface="Century Gothic"/>
              </a:rPr>
              <a:t>Practice: Balancing equations</a:t>
            </a:r>
            <a:endParaRPr dirty="0"/>
          </a:p>
        </p:txBody>
      </p:sp>
      <p:pic>
        <p:nvPicPr>
          <p:cNvPr id="4" name="Picture 3" descr="Text&#10;&#10;Description automatically generated">
            <a:extLst>
              <a:ext uri="{FF2B5EF4-FFF2-40B4-BE49-F238E27FC236}">
                <a16:creationId xmlns:a16="http://schemas.microsoft.com/office/drawing/2014/main" id="{D6EFAB4D-F317-4743-82B3-2ED7EF165BCB}"/>
              </a:ext>
            </a:extLst>
          </p:cNvPr>
          <p:cNvPicPr>
            <a:picLocks noChangeAspect="1"/>
          </p:cNvPicPr>
          <p:nvPr/>
        </p:nvPicPr>
        <p:blipFill>
          <a:blip r:embed="rId3"/>
          <a:stretch>
            <a:fillRect/>
          </a:stretch>
        </p:blipFill>
        <p:spPr>
          <a:xfrm>
            <a:off x="8102237" y="366071"/>
            <a:ext cx="3276600" cy="4648200"/>
          </a:xfrm>
          <a:prstGeom prst="rect">
            <a:avLst/>
          </a:prstGeom>
          <a:ln>
            <a:solidFill>
              <a:schemeClr val="tx1"/>
            </a:solidFill>
          </a:ln>
        </p:spPr>
      </p:pic>
      <p:pic>
        <p:nvPicPr>
          <p:cNvPr id="6" name="Picture 5" descr="Text&#10;&#10;Description automatically generated">
            <a:extLst>
              <a:ext uri="{FF2B5EF4-FFF2-40B4-BE49-F238E27FC236}">
                <a16:creationId xmlns:a16="http://schemas.microsoft.com/office/drawing/2014/main" id="{E39784E2-9DAE-FC40-89E7-1B9C8C60CD99}"/>
              </a:ext>
            </a:extLst>
          </p:cNvPr>
          <p:cNvPicPr>
            <a:picLocks noChangeAspect="1"/>
          </p:cNvPicPr>
          <p:nvPr/>
        </p:nvPicPr>
        <p:blipFill>
          <a:blip r:embed="rId4"/>
          <a:stretch>
            <a:fillRect/>
          </a:stretch>
        </p:blipFill>
        <p:spPr>
          <a:xfrm>
            <a:off x="7745187" y="841846"/>
            <a:ext cx="3276600" cy="4648200"/>
          </a:xfrm>
          <a:prstGeom prst="rect">
            <a:avLst/>
          </a:prstGeom>
          <a:ln>
            <a:solidFill>
              <a:schemeClr val="tx1"/>
            </a:solidFill>
          </a:ln>
        </p:spPr>
      </p:pic>
      <p:pic>
        <p:nvPicPr>
          <p:cNvPr id="9" name="Picture 8" descr="Text, table&#10;&#10;Description automatically generated">
            <a:extLst>
              <a:ext uri="{FF2B5EF4-FFF2-40B4-BE49-F238E27FC236}">
                <a16:creationId xmlns:a16="http://schemas.microsoft.com/office/drawing/2014/main" id="{8B09A250-BE91-9246-B23B-0D6A5762F468}"/>
              </a:ext>
            </a:extLst>
          </p:cNvPr>
          <p:cNvPicPr>
            <a:picLocks noChangeAspect="1"/>
          </p:cNvPicPr>
          <p:nvPr/>
        </p:nvPicPr>
        <p:blipFill>
          <a:blip r:embed="rId5"/>
          <a:stretch>
            <a:fillRect/>
          </a:stretch>
        </p:blipFill>
        <p:spPr>
          <a:xfrm>
            <a:off x="7388137" y="1367954"/>
            <a:ext cx="3276600" cy="4648200"/>
          </a:xfrm>
          <a:prstGeom prst="rect">
            <a:avLst/>
          </a:prstGeom>
          <a:ln>
            <a:solidFill>
              <a:schemeClr val="tx1"/>
            </a:solid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D26309-C89C-4CE0-B08F-B279C5203CCB}"/>
              </a:ext>
            </a:extLst>
          </p:cNvPr>
          <p:cNvSpPr>
            <a:spLocks noGrp="1"/>
          </p:cNvSpPr>
          <p:nvPr>
            <p:ph type="title"/>
          </p:nvPr>
        </p:nvSpPr>
        <p:spPr/>
        <p:txBody>
          <a:bodyPr>
            <a:normAutofit/>
          </a:bodyPr>
          <a:lstStyle/>
          <a:p>
            <a:r>
              <a:rPr lang="en-GB" sz="2400" dirty="0"/>
              <a:t>Answers</a:t>
            </a:r>
          </a:p>
        </p:txBody>
      </p:sp>
      <p:sp>
        <p:nvSpPr>
          <p:cNvPr id="3" name="Rectangle 2">
            <a:extLst>
              <a:ext uri="{FF2B5EF4-FFF2-40B4-BE49-F238E27FC236}">
                <a16:creationId xmlns:a16="http://schemas.microsoft.com/office/drawing/2014/main" id="{938D8137-8D4C-3B4A-9487-B6FFCA87729F}"/>
              </a:ext>
            </a:extLst>
          </p:cNvPr>
          <p:cNvSpPr/>
          <p:nvPr/>
        </p:nvSpPr>
        <p:spPr>
          <a:xfrm>
            <a:off x="409371" y="791739"/>
            <a:ext cx="6096000" cy="5274521"/>
          </a:xfrm>
          <a:prstGeom prst="rect">
            <a:avLst/>
          </a:prstGeom>
        </p:spPr>
        <p:txBody>
          <a:bodyPr>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Practice Sheet 1 Answers</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Na + 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NaC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 A</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A</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N</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NH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 Fe + 3 C</a:t>
            </a:r>
            <a:r>
              <a:rPr lang="en-GB" sz="2000" dirty="0">
                <a:solidFill>
                  <a:schemeClr val="accent1"/>
                </a:solidFill>
                <a:latin typeface="PT Sans" panose="020B0503020203020204" pitchFamily="34" charset="77"/>
                <a:ea typeface="Calibri" panose="020F0502020204030204" pitchFamily="34"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2 FeC</a:t>
            </a:r>
            <a:r>
              <a:rPr lang="en-GB" sz="2000" dirty="0">
                <a:solidFill>
                  <a:schemeClr val="accent1"/>
                </a:solidFill>
                <a:latin typeface="PT Sans" panose="020B0503020203020204" pitchFamily="34" charset="77"/>
                <a:ea typeface="Calibri" panose="020F0502020204030204" pitchFamily="34"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3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4 Fe + 3 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2 Fe</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3</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6</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3</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 → 2 C</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C</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+ 3 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2 CO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C</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10</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O+ 6 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4 CO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+ 5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C</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7</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16</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+ 11 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7 CO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+ 8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SeC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6</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SeO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endParaRPr lang="en-GB" sz="20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5" name="Rectangle 4">
            <a:extLst>
              <a:ext uri="{FF2B5EF4-FFF2-40B4-BE49-F238E27FC236}">
                <a16:creationId xmlns:a16="http://schemas.microsoft.com/office/drawing/2014/main" id="{87BDB9D3-0C69-7E43-A559-03192EA88196}"/>
              </a:ext>
            </a:extLst>
          </p:cNvPr>
          <p:cNvSpPr/>
          <p:nvPr/>
        </p:nvSpPr>
        <p:spPr>
          <a:xfrm>
            <a:off x="5850000" y="1273083"/>
            <a:ext cx="6096000" cy="3735638"/>
          </a:xfrm>
          <a:prstGeom prst="rect">
            <a:avLst/>
          </a:prstGeom>
        </p:spPr>
        <p:txBody>
          <a:bodyPr>
            <a:spAutoFit/>
          </a:bodyPr>
          <a:lstStyle/>
          <a:p>
            <a:pPr marL="342900" lvl="0" indent="-342900">
              <a:lnSpc>
                <a:spcPct val="150000"/>
              </a:lnSpc>
              <a:buFont typeface="+mj-lt"/>
              <a:buAutoNum type="arabicPeriod" startAt="11"/>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CH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CO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1"/>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Ag</a:t>
            </a:r>
            <a:r>
              <a:rPr lang="en-GB" sz="2000" dirty="0">
                <a:solidFill>
                  <a:schemeClr val="accent1"/>
                </a:solidFill>
                <a:latin typeface="Century Schoolbook" panose="02040604050505020304" pitchFamily="18" charset="0"/>
                <a:ea typeface="Times New Roman" panose="02020603050405020304" pitchFamily="18" charset="0"/>
                <a:cs typeface="Times New Roman" panose="02020603050405020304" pitchFamily="18" charset="0"/>
              </a:rPr>
              <a:t>I</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Na</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Ag</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 + 2 Na</a:t>
            </a:r>
            <a:r>
              <a:rPr lang="en-GB" sz="2000" dirty="0">
                <a:solidFill>
                  <a:schemeClr val="accent1"/>
                </a:solidFill>
                <a:latin typeface="Century Schoolbook" panose="02040604050505020304" pitchFamily="18" charset="0"/>
                <a:ea typeface="Times New Roman" panose="02020603050405020304" pitchFamily="18" charset="0"/>
                <a:cs typeface="Times New Roman" panose="02020603050405020304" pitchFamily="18" charset="0"/>
              </a:rPr>
              <a:t>I</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1"/>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Na</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 NaC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1"/>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4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SiC</a:t>
            </a:r>
            <a:r>
              <a:rPr lang="en-GB" sz="2000" dirty="0">
                <a:solidFill>
                  <a:schemeClr val="accent1"/>
                </a:solidFill>
                <a:latin typeface="PT Sans" panose="020B0503020203020204" pitchFamily="34" charset="77"/>
                <a:ea typeface="Calibri" panose="020F0502020204030204" pitchFamily="34"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+ 4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 →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8</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Si</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+ 8 HC</a:t>
            </a:r>
            <a:r>
              <a:rPr lang="en-GB" sz="2000" dirty="0">
                <a:solidFill>
                  <a:schemeClr val="accent1"/>
                </a:solidFill>
                <a:latin typeface="PT Sans" panose="020B0503020203020204" pitchFamily="34" charset="77"/>
                <a:ea typeface="Calibri" panose="020F0502020204030204" pitchFamily="34" charset="0"/>
                <a:cs typeface="Times New Roman" panose="02020603050405020304" pitchFamily="18" charset="0"/>
              </a:rPr>
              <a:t>l</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1"/>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C</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6</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+ 7 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6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+ 4 CO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1"/>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 KOH +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K</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1"/>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SnO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Sn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1"/>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 NH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+ 5 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 NO + 6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81763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37753720-6AE1-7449-82BB-6A06FA934C5E}"/>
              </a:ext>
            </a:extLst>
          </p:cNvPr>
          <p:cNvSpPr>
            <a:spLocks noGrp="1"/>
          </p:cNvSpPr>
          <p:nvPr>
            <p:ph type="title"/>
          </p:nvPr>
        </p:nvSpPr>
        <p:spPr/>
        <p:txBody>
          <a:bodyPr>
            <a:normAutofit/>
          </a:bodyPr>
          <a:lstStyle/>
          <a:p>
            <a:r>
              <a:rPr lang="en-GB" sz="2400" dirty="0"/>
              <a:t>Answers</a:t>
            </a:r>
          </a:p>
        </p:txBody>
      </p:sp>
      <p:sp>
        <p:nvSpPr>
          <p:cNvPr id="3" name="Rectangle 2">
            <a:extLst>
              <a:ext uri="{FF2B5EF4-FFF2-40B4-BE49-F238E27FC236}">
                <a16:creationId xmlns:a16="http://schemas.microsoft.com/office/drawing/2014/main" id="{63E97584-FD6E-2749-A627-120B7E11514F}"/>
              </a:ext>
            </a:extLst>
          </p:cNvPr>
          <p:cNvSpPr/>
          <p:nvPr/>
        </p:nvSpPr>
        <p:spPr>
          <a:xfrm>
            <a:off x="409302" y="959046"/>
            <a:ext cx="6096000" cy="4812856"/>
          </a:xfrm>
          <a:prstGeom prst="rect">
            <a:avLst/>
          </a:prstGeom>
        </p:spPr>
        <p:txBody>
          <a:bodyPr>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Practice Sheet 2 Answers</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FeO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CO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Fe + 3 CO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SiO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+ 4 HF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SiF</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Zn + 2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ZnC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N</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+ 5 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 HNO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NH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NO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N</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+ 4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5</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+ 4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+ 5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C</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6</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+ 3 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CO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8 CO + 17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C</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8</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18</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+ 8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+ 5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5</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+ 4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ECF9450D-AB43-7741-B59E-348B79551213}"/>
              </a:ext>
            </a:extLst>
          </p:cNvPr>
          <p:cNvSpPr/>
          <p:nvPr/>
        </p:nvSpPr>
        <p:spPr>
          <a:xfrm>
            <a:off x="5307874" y="1585336"/>
            <a:ext cx="6096000" cy="3273973"/>
          </a:xfrm>
          <a:prstGeom prst="rect">
            <a:avLst/>
          </a:prstGeom>
        </p:spPr>
        <p:txBody>
          <a:bodyPr>
            <a:spAutoFit/>
          </a:bodyPr>
          <a:lstStyle/>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SiC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SiO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+ 4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A</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+ 6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A</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KNO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CO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K</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CO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HNO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5</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8</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+ 2 NaH + 2 HC</a:t>
            </a:r>
            <a:r>
              <a:rPr lang="en-GB" sz="2000" dirty="0">
                <a:solidFill>
                  <a:schemeClr val="accent1"/>
                </a:solidFill>
                <a:latin typeface="PT Sans" panose="020B0503020203020204" pitchFamily="34" charset="77"/>
                <a:ea typeface="Calibri" panose="020F0502020204030204" pitchFamily="34" charset="0"/>
                <a:cs typeface="Times New Roman" panose="02020603050405020304" pitchFamily="18" charset="0"/>
              </a:rPr>
              <a:t>l</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C</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5</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+ 2 NaC</a:t>
            </a:r>
            <a:r>
              <a:rPr lang="en-GB" sz="2000" dirty="0">
                <a:solidFill>
                  <a:schemeClr val="accent1"/>
                </a:solidFill>
                <a:latin typeface="PT Sans" panose="020B0503020203020204" pitchFamily="34" charset="77"/>
                <a:ea typeface="Calibri" panose="020F0502020204030204" pitchFamily="34" charset="0"/>
                <a:cs typeface="Times New Roman" panose="02020603050405020304" pitchFamily="18" charset="0"/>
              </a:rPr>
              <a:t>l</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NaBr + 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NaC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Br</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TiC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TiO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+ 4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12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P</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10</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+ 6 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7 </a:t>
            </a:r>
            <a:endParaRPr lang="en-GB" sz="20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625913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B969306F-8824-CC4F-843A-D6DAA9D7852B}"/>
              </a:ext>
            </a:extLst>
          </p:cNvPr>
          <p:cNvSpPr>
            <a:spLocks noGrp="1"/>
          </p:cNvSpPr>
          <p:nvPr>
            <p:ph type="title"/>
          </p:nvPr>
        </p:nvSpPr>
        <p:spPr/>
        <p:txBody>
          <a:bodyPr>
            <a:normAutofit/>
          </a:bodyPr>
          <a:lstStyle/>
          <a:p>
            <a:r>
              <a:rPr lang="en-GB" sz="2400" dirty="0"/>
              <a:t>Answers</a:t>
            </a:r>
          </a:p>
        </p:txBody>
      </p:sp>
      <p:sp>
        <p:nvSpPr>
          <p:cNvPr id="2" name="Rectangle 1">
            <a:extLst>
              <a:ext uri="{FF2B5EF4-FFF2-40B4-BE49-F238E27FC236}">
                <a16:creationId xmlns:a16="http://schemas.microsoft.com/office/drawing/2014/main" id="{241B1440-4C8A-3049-A7F3-027F30C629A4}"/>
              </a:ext>
            </a:extLst>
          </p:cNvPr>
          <p:cNvSpPr/>
          <p:nvPr/>
        </p:nvSpPr>
        <p:spPr>
          <a:xfrm>
            <a:off x="539999" y="828417"/>
            <a:ext cx="8460309" cy="4812856"/>
          </a:xfrm>
          <a:prstGeom prst="rect">
            <a:avLst/>
          </a:prstGeom>
        </p:spPr>
        <p:txBody>
          <a:bodyPr wrap="square">
            <a:spAutoFit/>
          </a:bodyPr>
          <a:lstStyle/>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Practice Sheet 3 Answers</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r>
              <a:rPr lang="en-GB" sz="2000" b="1"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10 HSiC</a:t>
            </a:r>
            <a:r>
              <a:rPr lang="en-GB" sz="2000" dirty="0">
                <a:solidFill>
                  <a:schemeClr val="accent1"/>
                </a:solidFill>
                <a:latin typeface="PT Sans" panose="020B0503020203020204" pitchFamily="34" charset="77"/>
                <a:ea typeface="Calibri" panose="020F0502020204030204" pitchFamily="34"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3</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+ 15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 →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10</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Si</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10</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15</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+ 30 HC</a:t>
            </a:r>
            <a:r>
              <a:rPr lang="en-GB" sz="2000" dirty="0">
                <a:solidFill>
                  <a:schemeClr val="accent1"/>
                </a:solidFill>
                <a:latin typeface="PT Sans" panose="020B0503020203020204" pitchFamily="34" charset="77"/>
                <a:ea typeface="Calibri" panose="020F0502020204030204" pitchFamily="34" charset="0"/>
                <a:cs typeface="Times New Roman" panose="02020603050405020304" pitchFamily="18" charset="0"/>
              </a:rPr>
              <a:t>l</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As + 6 NaOH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Na</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AsO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Au</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Au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V</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5</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+ 6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VOC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 FeS + 7 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Fe</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+ 4 SO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B</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Br</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6</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+ 6 HNO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B(NO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+ 6 HBr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BF</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Li</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B</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+ 6 LiF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 (NH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Pb(NO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Pb</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+ 12 NH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NO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Pb(OH)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Pb(SO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+ 4 H2O </a:t>
            </a:r>
            <a:endParaRPr lang="en-GB" sz="20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886279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5" name="Google Shape;85;p1"/>
          <p:cNvSpPr txBox="1"/>
          <p:nvPr/>
        </p:nvSpPr>
        <p:spPr>
          <a:xfrm>
            <a:off x="275715" y="326844"/>
            <a:ext cx="10204422" cy="5663048"/>
          </a:xfrm>
          <a:prstGeom prst="rect">
            <a:avLst/>
          </a:prstGeom>
          <a:noFill/>
          <a:ln>
            <a:noFill/>
          </a:ln>
        </p:spPr>
        <p:txBody>
          <a:bodyPr spcFirstLastPara="1" wrap="square" lIns="91425" tIns="45700" rIns="91425" bIns="45700" anchor="t" anchorCtr="0">
            <a:spAutoFit/>
          </a:bodyPr>
          <a:lstStyle/>
          <a:p>
            <a:pPr>
              <a:buClr>
                <a:srgbClr val="000000"/>
              </a:buClr>
              <a:buSzPts val="2400"/>
            </a:pPr>
            <a:r>
              <a:rPr lang="en-GB" sz="2400" b="1" i="0" u="sng" strike="noStrike" cap="none" dirty="0">
                <a:solidFill>
                  <a:schemeClr val="dk1"/>
                </a:solidFill>
                <a:latin typeface="Century Gothic" panose="020B0502020202020204" pitchFamily="34" charset="0"/>
                <a:ea typeface="Century Gothic"/>
                <a:cs typeface="Century Gothic"/>
                <a:sym typeface="Century Gothic"/>
              </a:rPr>
              <a:t>Balancing Equations</a:t>
            </a:r>
          </a:p>
          <a:p>
            <a:pPr marL="0" marR="0" lvl="0" indent="0" algn="l" rtl="0">
              <a:lnSpc>
                <a:spcPct val="100000"/>
              </a:lnSpc>
              <a:spcBef>
                <a:spcPts val="0"/>
              </a:spcBef>
              <a:spcAft>
                <a:spcPts val="0"/>
              </a:spcAft>
              <a:buClr>
                <a:srgbClr val="000000"/>
              </a:buClr>
              <a:buSzPts val="2400"/>
              <a:buFont typeface="Arial"/>
              <a:buNone/>
            </a:pPr>
            <a:endParaRPr lang="en-GB" sz="2400" b="1" i="0" u="none" strike="noStrike" cap="none" dirty="0">
              <a:solidFill>
                <a:schemeClr val="dk1"/>
              </a:solidFill>
              <a:latin typeface="Century Gothic" panose="020B0502020202020204" pitchFamily="34" charset="0"/>
              <a:ea typeface="Century Gothic"/>
              <a:cs typeface="Century Gothic"/>
              <a:sym typeface="Century Gothic"/>
            </a:endParaRPr>
          </a:p>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panose="020B0502020202020204" pitchFamily="34" charset="0"/>
                <a:ea typeface="Century Gothic"/>
                <a:cs typeface="Century Gothic"/>
                <a:sym typeface="Century Gothic"/>
              </a:rPr>
              <a:t>Answer the questions below.</a:t>
            </a:r>
          </a:p>
          <a:p>
            <a:pPr marL="0" marR="0" lvl="0" indent="0" algn="l" rtl="0">
              <a:lnSpc>
                <a:spcPct val="100000"/>
              </a:lnSpc>
              <a:spcBef>
                <a:spcPts val="0"/>
              </a:spcBef>
              <a:spcAft>
                <a:spcPts val="0"/>
              </a:spcAft>
              <a:buClr>
                <a:srgbClr val="000000"/>
              </a:buClr>
              <a:buSzPts val="2400"/>
              <a:buFont typeface="Arial"/>
              <a:buNone/>
            </a:pPr>
            <a:endParaRPr sz="1400" b="0" i="0" u="none" strike="noStrike" cap="none" dirty="0">
              <a:solidFill>
                <a:srgbClr val="000000"/>
              </a:solidFill>
              <a:latin typeface="Century Gothic" panose="020B0502020202020204" pitchFamily="34" charset="0"/>
              <a:ea typeface="Arial"/>
              <a:cs typeface="Arial"/>
              <a:sym typeface="Arial"/>
            </a:endParaRPr>
          </a:p>
          <a:p>
            <a:pPr marL="457200" marR="0" lvl="0" indent="-457200" algn="l" rtl="0">
              <a:lnSpc>
                <a:spcPct val="100000"/>
              </a:lnSpc>
              <a:spcBef>
                <a:spcPts val="0"/>
              </a:spcBef>
              <a:spcAft>
                <a:spcPts val="0"/>
              </a:spcAft>
              <a:buClr>
                <a:schemeClr val="dk1"/>
              </a:buClr>
              <a:buSzPts val="2400"/>
              <a:buFont typeface="Arial"/>
              <a:buAutoNum type="arabicPeriod"/>
            </a:pPr>
            <a:r>
              <a:rPr lang="en-GB" sz="2400" dirty="0">
                <a:solidFill>
                  <a:schemeClr val="dk1"/>
                </a:solidFill>
                <a:latin typeface="Century Gothic" panose="020B0502020202020204" pitchFamily="34" charset="0"/>
                <a:ea typeface="Century Gothic"/>
                <a:cs typeface="Century Gothic"/>
                <a:sym typeface="Century Gothic"/>
              </a:rPr>
              <a:t>On w</a:t>
            </a:r>
            <a:r>
              <a:rPr lang="en-GB" sz="2400" b="0" i="0" u="none" strike="noStrike" cap="none" dirty="0">
                <a:solidFill>
                  <a:schemeClr val="dk1"/>
                </a:solidFill>
                <a:latin typeface="Century Gothic" panose="020B0502020202020204" pitchFamily="34" charset="0"/>
                <a:ea typeface="Century Gothic"/>
                <a:cs typeface="Century Gothic"/>
                <a:sym typeface="Century Gothic"/>
              </a:rPr>
              <a:t>hich side of a chemical equation are reactants found?</a:t>
            </a:r>
          </a:p>
          <a:p>
            <a:pPr marL="457200" marR="0" lvl="0" indent="-457200" algn="l" rtl="0">
              <a:lnSpc>
                <a:spcPct val="100000"/>
              </a:lnSpc>
              <a:spcBef>
                <a:spcPts val="0"/>
              </a:spcBef>
              <a:spcAft>
                <a:spcPts val="0"/>
              </a:spcAft>
              <a:buClr>
                <a:schemeClr val="dk1"/>
              </a:buClr>
              <a:buSzPts val="2400"/>
              <a:buFont typeface="Arial"/>
              <a:buAutoNum type="arabicPeriod"/>
            </a:pPr>
            <a:endParaRPr dirty="0">
              <a:latin typeface="Century Gothic" panose="020B0502020202020204" pitchFamily="34" charset="0"/>
            </a:endParaRPr>
          </a:p>
          <a:p>
            <a:pPr marL="457200" marR="0" lvl="0" indent="-457200" algn="l" rtl="0">
              <a:lnSpc>
                <a:spcPct val="100000"/>
              </a:lnSpc>
              <a:spcBef>
                <a:spcPts val="0"/>
              </a:spcBef>
              <a:spcAft>
                <a:spcPts val="0"/>
              </a:spcAft>
              <a:buClr>
                <a:schemeClr val="dk1"/>
              </a:buClr>
              <a:buSzPts val="2400"/>
              <a:buFont typeface="Arial"/>
              <a:buAutoNum type="arabicPeriod"/>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What does a subscript represent in a chemical formula?</a:t>
            </a:r>
            <a:endParaRPr lang="en-GB" dirty="0">
              <a:latin typeface="Century Gothic" panose="020B0502020202020204" pitchFamily="34" charset="0"/>
              <a:sym typeface="Century Gothic"/>
            </a:endParaRPr>
          </a:p>
          <a:p>
            <a:pPr marL="457200" marR="0" lvl="0" indent="-457200" algn="l" rtl="0">
              <a:lnSpc>
                <a:spcPct val="100000"/>
              </a:lnSpc>
              <a:spcBef>
                <a:spcPts val="0"/>
              </a:spcBef>
              <a:spcAft>
                <a:spcPts val="0"/>
              </a:spcAft>
              <a:buClr>
                <a:schemeClr val="dk1"/>
              </a:buClr>
              <a:buSzPts val="2400"/>
              <a:buFont typeface="Arial"/>
              <a:buAutoNum type="arabicPeriod"/>
            </a:pPr>
            <a:endParaRPr lang="en-GB" sz="2400" b="0" i="0" u="none" strike="noStrike" cap="none" dirty="0">
              <a:solidFill>
                <a:schemeClr val="dk1"/>
              </a:solidFill>
              <a:latin typeface="Century Gothic" panose="020B0502020202020204" pitchFamily="34" charset="0"/>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Arial"/>
              <a:buAutoNum type="arabicPeriod"/>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Why is mass conserved in chemical reactions?</a:t>
            </a:r>
          </a:p>
          <a:p>
            <a:pPr marL="457200" marR="0" lvl="0" indent="-457200" algn="l" rtl="0">
              <a:lnSpc>
                <a:spcPct val="100000"/>
              </a:lnSpc>
              <a:spcBef>
                <a:spcPts val="0"/>
              </a:spcBef>
              <a:spcAft>
                <a:spcPts val="0"/>
              </a:spcAft>
              <a:buClr>
                <a:schemeClr val="dk1"/>
              </a:buClr>
              <a:buSzPts val="2400"/>
              <a:buFont typeface="Arial"/>
              <a:buAutoNum type="arabicPeriod"/>
            </a:pPr>
            <a:endParaRPr lang="en-GB" sz="2400" dirty="0">
              <a:solidFill>
                <a:schemeClr val="dk1"/>
              </a:solidFill>
              <a:latin typeface="Century Gothic" panose="020B0502020202020204" pitchFamily="34" charset="0"/>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Arial"/>
              <a:buAutoNum type="arabicPeriod"/>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How many of each atom are present in 2Fe</a:t>
            </a:r>
            <a:r>
              <a:rPr lang="en-GB" sz="2400" b="0" i="0" u="none" strike="noStrike" cap="none" baseline="-25000" dirty="0">
                <a:solidFill>
                  <a:schemeClr val="dk1"/>
                </a:solidFill>
                <a:latin typeface="Century Gothic" panose="020B0502020202020204" pitchFamily="34" charset="0"/>
                <a:ea typeface="Century Gothic"/>
                <a:cs typeface="Century Gothic"/>
                <a:sym typeface="Century Gothic"/>
              </a:rPr>
              <a:t>2</a:t>
            </a:r>
            <a:r>
              <a:rPr lang="en-GB" sz="2400" b="0" i="0" u="none" strike="noStrike" cap="none" dirty="0">
                <a:solidFill>
                  <a:schemeClr val="dk1"/>
                </a:solidFill>
                <a:latin typeface="Century Gothic" panose="020B0502020202020204" pitchFamily="34" charset="0"/>
                <a:ea typeface="Century Gothic"/>
                <a:cs typeface="Century Gothic"/>
                <a:sym typeface="Century Gothic"/>
              </a:rPr>
              <a:t>O</a:t>
            </a:r>
            <a:r>
              <a:rPr lang="en-GB" sz="2400" b="0" i="0" u="none" strike="noStrike" cap="none" baseline="-25000" dirty="0">
                <a:solidFill>
                  <a:schemeClr val="dk1"/>
                </a:solidFill>
                <a:latin typeface="Century Gothic" panose="020B0502020202020204" pitchFamily="34" charset="0"/>
                <a:ea typeface="Century Gothic"/>
                <a:cs typeface="Century Gothic"/>
                <a:sym typeface="Century Gothic"/>
              </a:rPr>
              <a:t>3</a:t>
            </a:r>
            <a:r>
              <a:rPr lang="en-GB" sz="2400" b="0" i="0" u="none" strike="noStrike" cap="none" dirty="0">
                <a:solidFill>
                  <a:schemeClr val="dk1"/>
                </a:solidFill>
                <a:latin typeface="Century Gothic" panose="020B0502020202020204" pitchFamily="34" charset="0"/>
                <a:ea typeface="Century Gothic"/>
                <a:cs typeface="Century Gothic"/>
                <a:sym typeface="Century Gothic"/>
              </a:rPr>
              <a:t>?</a:t>
            </a:r>
          </a:p>
          <a:p>
            <a:pPr marL="457200" marR="0" lvl="0" indent="-457200" algn="l" rtl="0">
              <a:lnSpc>
                <a:spcPct val="100000"/>
              </a:lnSpc>
              <a:spcBef>
                <a:spcPts val="0"/>
              </a:spcBef>
              <a:spcAft>
                <a:spcPts val="0"/>
              </a:spcAft>
              <a:buClr>
                <a:schemeClr val="dk1"/>
              </a:buClr>
              <a:buSzPts val="2400"/>
              <a:buFont typeface="Arial"/>
              <a:buAutoNum type="arabicPeriod"/>
            </a:pPr>
            <a:endParaRPr lang="en-GB" sz="2400" dirty="0">
              <a:solidFill>
                <a:schemeClr val="dk1"/>
              </a:solidFill>
              <a:latin typeface="Century Gothic" panose="020B0502020202020204" pitchFamily="34" charset="0"/>
              <a:ea typeface="Century Gothic"/>
              <a:cs typeface="Century Gothic"/>
              <a:sym typeface="Century Gothic"/>
            </a:endParaRPr>
          </a:p>
          <a:p>
            <a:pPr marL="457200" marR="0" lvl="0" indent="-457200" algn="l" rtl="0">
              <a:lnSpc>
                <a:spcPct val="100000"/>
              </a:lnSpc>
              <a:spcBef>
                <a:spcPts val="0"/>
              </a:spcBef>
              <a:spcAft>
                <a:spcPts val="0"/>
              </a:spcAft>
              <a:buClr>
                <a:schemeClr val="dk1"/>
              </a:buClr>
              <a:buSzPts val="2400"/>
              <a:buFont typeface="Arial"/>
              <a:buAutoNum type="arabicPeriod"/>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Is the following equation balanced? Explain your answer.</a:t>
            </a:r>
          </a:p>
          <a:p>
            <a:pPr lvl="1">
              <a:buClr>
                <a:schemeClr val="dk1"/>
              </a:buClr>
              <a:buSzPts val="2400"/>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N</a:t>
            </a:r>
            <a:r>
              <a:rPr lang="en-GB" sz="2400" b="0" i="0" u="none" strike="noStrike" cap="none" baseline="-25000" dirty="0">
                <a:solidFill>
                  <a:schemeClr val="dk1"/>
                </a:solidFill>
                <a:latin typeface="Century Gothic" panose="020B0502020202020204" pitchFamily="34" charset="0"/>
                <a:ea typeface="Century Gothic"/>
                <a:cs typeface="Century Gothic"/>
                <a:sym typeface="Century Gothic"/>
              </a:rPr>
              <a:t>2</a:t>
            </a:r>
            <a:r>
              <a:rPr lang="en-GB" sz="2400" b="0" i="0" u="none" strike="noStrike" cap="none" dirty="0">
                <a:solidFill>
                  <a:schemeClr val="dk1"/>
                </a:solidFill>
                <a:latin typeface="Century Gothic" panose="020B0502020202020204" pitchFamily="34" charset="0"/>
                <a:ea typeface="Century Gothic"/>
                <a:cs typeface="Century Gothic"/>
                <a:sym typeface="Century Gothic"/>
              </a:rPr>
              <a:t> + H</a:t>
            </a:r>
            <a:r>
              <a:rPr lang="en-GB" sz="2400" b="0" i="0" u="none" strike="noStrike" cap="none" baseline="-25000" dirty="0">
                <a:solidFill>
                  <a:schemeClr val="dk1"/>
                </a:solidFill>
                <a:latin typeface="Century Gothic" panose="020B0502020202020204" pitchFamily="34" charset="0"/>
                <a:ea typeface="Century Gothic"/>
                <a:cs typeface="Century Gothic"/>
                <a:sym typeface="Century Gothic"/>
              </a:rPr>
              <a:t>2</a:t>
            </a:r>
            <a:r>
              <a:rPr lang="en-GB" sz="2400" b="0" i="0" u="none" strike="noStrike" cap="none" dirty="0">
                <a:solidFill>
                  <a:schemeClr val="dk1"/>
                </a:solidFill>
                <a:latin typeface="Century Gothic" panose="020B0502020202020204" pitchFamily="34" charset="0"/>
                <a:ea typeface="Century Gothic"/>
                <a:cs typeface="Century Gothic"/>
                <a:sym typeface="Century Gothic"/>
              </a:rPr>
              <a:t> </a:t>
            </a:r>
            <a:r>
              <a:rPr lang="en-GB" sz="2400" b="0" i="0" u="none" strike="noStrike" cap="none" dirty="0">
                <a:solidFill>
                  <a:schemeClr val="dk1"/>
                </a:solidFill>
                <a:latin typeface="Century Gothic" panose="020B0502020202020204" pitchFamily="34" charset="0"/>
                <a:ea typeface="Century Gothic"/>
                <a:cs typeface="Century Gothic"/>
                <a:sym typeface="Wingdings" panose="05000000000000000000" pitchFamily="2" charset="2"/>
              </a:rPr>
              <a:t></a:t>
            </a:r>
            <a:r>
              <a:rPr lang="en-GB" sz="2400" b="0" i="0" u="none" strike="noStrike" cap="none" dirty="0">
                <a:solidFill>
                  <a:schemeClr val="dk1"/>
                </a:solidFill>
                <a:latin typeface="Century Gothic" panose="020B0502020202020204" pitchFamily="34" charset="0"/>
                <a:ea typeface="Century Gothic"/>
                <a:cs typeface="Century Gothic"/>
                <a:sym typeface="Century Gothic"/>
              </a:rPr>
              <a:t> NH</a:t>
            </a:r>
            <a:r>
              <a:rPr lang="en-GB" sz="2400" b="0" i="0" u="none" strike="noStrike" cap="none" baseline="-25000" dirty="0">
                <a:solidFill>
                  <a:schemeClr val="dk1"/>
                </a:solidFill>
                <a:latin typeface="Century Gothic" panose="020B0502020202020204" pitchFamily="34" charset="0"/>
                <a:ea typeface="Century Gothic"/>
                <a:cs typeface="Century Gothic"/>
                <a:sym typeface="Century Gothic"/>
              </a:rPr>
              <a:t>3</a:t>
            </a:r>
          </a:p>
          <a:p>
            <a:pPr marR="0" lvl="0" algn="l" rtl="0">
              <a:lnSpc>
                <a:spcPct val="100000"/>
              </a:lnSpc>
              <a:spcBef>
                <a:spcPts val="0"/>
              </a:spcBef>
              <a:spcAft>
                <a:spcPts val="0"/>
              </a:spcAft>
              <a:buClr>
                <a:schemeClr val="dk1"/>
              </a:buClr>
              <a:buSzPts val="2400"/>
            </a:pPr>
            <a:endParaRPr lang="en-GB" sz="2400" dirty="0">
              <a:solidFill>
                <a:schemeClr val="dk1"/>
              </a:solidFill>
              <a:latin typeface="Century Gothic" panose="020B0502020202020204" pitchFamily="34" charset="0"/>
              <a:sym typeface="Century Gothic"/>
            </a:endParaRPr>
          </a:p>
          <a:p>
            <a:pPr marR="0" lvl="0" algn="l" rtl="0">
              <a:lnSpc>
                <a:spcPct val="100000"/>
              </a:lnSpc>
              <a:spcBef>
                <a:spcPts val="0"/>
              </a:spcBef>
              <a:spcAft>
                <a:spcPts val="0"/>
              </a:spcAft>
              <a:buClr>
                <a:schemeClr val="dk1"/>
              </a:buClr>
              <a:buSzPts val="2400"/>
            </a:pPr>
            <a:endParaRPr dirty="0">
              <a:latin typeface="Century Gothic" panose="020B0502020202020204" pitchFamily="34" charset="0"/>
            </a:endParaRPr>
          </a:p>
        </p:txBody>
      </p:sp>
      <p:sp>
        <p:nvSpPr>
          <p:cNvPr id="87" name="Google Shape;87;p1"/>
          <p:cNvSpPr txBox="1"/>
          <p:nvPr/>
        </p:nvSpPr>
        <p:spPr>
          <a:xfrm>
            <a:off x="695721" y="2623732"/>
            <a:ext cx="8860888" cy="461624"/>
          </a:xfrm>
          <a:prstGeom prst="rect">
            <a:avLst/>
          </a:prstGeom>
          <a:noFill/>
          <a:ln>
            <a:noFill/>
          </a:ln>
        </p:spPr>
        <p:txBody>
          <a:bodyPr spcFirstLastPara="1" wrap="square" lIns="91425" tIns="45700" rIns="91425" bIns="45700" anchor="t" anchorCtr="0">
            <a:spAutoFit/>
          </a:bodyPr>
          <a:lstStyle/>
          <a:p>
            <a:pPr marR="0" lvl="0" algn="l" rtl="0">
              <a:lnSpc>
                <a:spcPct val="100000"/>
              </a:lnSpc>
              <a:spcBef>
                <a:spcPts val="0"/>
              </a:spcBef>
              <a:spcAft>
                <a:spcPts val="0"/>
              </a:spcAft>
              <a:buClr>
                <a:srgbClr val="000000"/>
              </a:buClr>
              <a:buSzPts val="2400"/>
            </a:pPr>
            <a:r>
              <a:rPr lang="en-GB" sz="2400" b="1" dirty="0">
                <a:solidFill>
                  <a:schemeClr val="accent1"/>
                </a:solidFill>
                <a:latin typeface="Century Gothic" panose="020B0502020202020204" pitchFamily="34" charset="0"/>
              </a:rPr>
              <a:t>The number of that type of atom present in the formula. </a:t>
            </a:r>
            <a:endParaRPr sz="2400" b="1" dirty="0">
              <a:solidFill>
                <a:schemeClr val="accent1"/>
              </a:solidFill>
              <a:latin typeface="Century Gothic" panose="020B0502020202020204" pitchFamily="34" charset="0"/>
            </a:endParaRPr>
          </a:p>
        </p:txBody>
      </p:sp>
      <p:sp>
        <p:nvSpPr>
          <p:cNvPr id="95" name="Google Shape;95;p1"/>
          <p:cNvSpPr txBox="1"/>
          <p:nvPr/>
        </p:nvSpPr>
        <p:spPr>
          <a:xfrm>
            <a:off x="695721" y="3338654"/>
            <a:ext cx="9302184" cy="461624"/>
          </a:xfrm>
          <a:prstGeom prst="rect">
            <a:avLst/>
          </a:prstGeom>
          <a:noFill/>
          <a:ln>
            <a:noFill/>
          </a:ln>
        </p:spPr>
        <p:txBody>
          <a:bodyPr spcFirstLastPara="1" wrap="square" lIns="91425" tIns="45700" rIns="91425" bIns="45700" anchor="t" anchorCtr="0">
            <a:spAutoFit/>
          </a:bodyPr>
          <a:lstStyle/>
          <a:p>
            <a:pPr lvl="0">
              <a:buClr>
                <a:srgbClr val="000000"/>
              </a:buClr>
              <a:buSzPts val="2400"/>
            </a:pPr>
            <a:r>
              <a:rPr lang="en-GB" sz="2400" b="1" dirty="0">
                <a:solidFill>
                  <a:schemeClr val="accent1"/>
                </a:solidFill>
                <a:latin typeface="Century Gothic" panose="020B0502020202020204" pitchFamily="34" charset="0"/>
                <a:sym typeface="Century Gothic"/>
              </a:rPr>
              <a:t>Atoms are not created or destroyed, only rearranged.</a:t>
            </a:r>
            <a:endParaRPr sz="2400" b="1" dirty="0">
              <a:solidFill>
                <a:schemeClr val="accent1"/>
              </a:solidFill>
              <a:latin typeface="Century Gothic" panose="020B0502020202020204" pitchFamily="34" charset="0"/>
            </a:endParaRPr>
          </a:p>
        </p:txBody>
      </p:sp>
      <p:sp>
        <p:nvSpPr>
          <p:cNvPr id="97" name="Google Shape;97;p1"/>
          <p:cNvSpPr txBox="1"/>
          <p:nvPr/>
        </p:nvSpPr>
        <p:spPr>
          <a:xfrm>
            <a:off x="695721" y="1982929"/>
            <a:ext cx="1084165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400" b="1" i="0" u="none" strike="noStrike" cap="none" dirty="0">
                <a:solidFill>
                  <a:schemeClr val="accent1"/>
                </a:solidFill>
                <a:latin typeface="Century Gothic" panose="020B0502020202020204" pitchFamily="34" charset="0"/>
                <a:ea typeface="Century Gothic"/>
                <a:cs typeface="Century Gothic"/>
                <a:sym typeface="Century Gothic"/>
              </a:rPr>
              <a:t>The left han</a:t>
            </a:r>
            <a:r>
              <a:rPr lang="en-GB" sz="2400" b="1" dirty="0">
                <a:solidFill>
                  <a:schemeClr val="accent1"/>
                </a:solidFill>
                <a:latin typeface="Century Gothic" panose="020B0502020202020204" pitchFamily="34" charset="0"/>
                <a:ea typeface="Century Gothic"/>
                <a:cs typeface="Century Gothic"/>
                <a:sym typeface="Century Gothic"/>
              </a:rPr>
              <a:t>d side (before the arrow)</a:t>
            </a:r>
            <a:r>
              <a:rPr lang="en-GB" sz="2400" b="1" i="0" u="none" strike="noStrike" cap="none" dirty="0">
                <a:solidFill>
                  <a:schemeClr val="accent1"/>
                </a:solidFill>
                <a:latin typeface="Century Gothic" panose="020B0502020202020204" pitchFamily="34" charset="0"/>
                <a:ea typeface="Century Gothic"/>
                <a:cs typeface="Century Gothic"/>
                <a:sym typeface="Century Gothic"/>
              </a:rPr>
              <a:t>.</a:t>
            </a:r>
            <a:endParaRPr b="1" dirty="0">
              <a:solidFill>
                <a:schemeClr val="accent1"/>
              </a:solidFill>
              <a:latin typeface="Century Gothic" panose="020B0502020202020204" pitchFamily="34" charset="0"/>
            </a:endParaRPr>
          </a:p>
        </p:txBody>
      </p:sp>
      <p:pic>
        <p:nvPicPr>
          <p:cNvPr id="19" name="Picture 18">
            <a:extLst>
              <a:ext uri="{FF2B5EF4-FFF2-40B4-BE49-F238E27FC236}">
                <a16:creationId xmlns:a16="http://schemas.microsoft.com/office/drawing/2014/main" id="{A36DDDF7-7327-B44D-815B-76B0CEB4E88A}"/>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480137" y="5799318"/>
            <a:ext cx="1145669" cy="547730"/>
          </a:xfrm>
          <a:prstGeom prst="rect">
            <a:avLst/>
          </a:prstGeom>
        </p:spPr>
      </p:pic>
      <p:sp>
        <p:nvSpPr>
          <p:cNvPr id="7" name="Google Shape;95;p1">
            <a:extLst>
              <a:ext uri="{FF2B5EF4-FFF2-40B4-BE49-F238E27FC236}">
                <a16:creationId xmlns:a16="http://schemas.microsoft.com/office/drawing/2014/main" id="{019CDA7F-3254-4F4D-B5EB-FC69B02A343E}"/>
              </a:ext>
            </a:extLst>
          </p:cNvPr>
          <p:cNvSpPr txBox="1"/>
          <p:nvPr/>
        </p:nvSpPr>
        <p:spPr>
          <a:xfrm>
            <a:off x="726834" y="4100638"/>
            <a:ext cx="9302184" cy="461624"/>
          </a:xfrm>
          <a:prstGeom prst="rect">
            <a:avLst/>
          </a:prstGeom>
          <a:noFill/>
          <a:ln>
            <a:noFill/>
          </a:ln>
        </p:spPr>
        <p:txBody>
          <a:bodyPr spcFirstLastPara="1" wrap="square" lIns="91425" tIns="45700" rIns="91425" bIns="45700" anchor="t" anchorCtr="0">
            <a:spAutoFit/>
          </a:bodyPr>
          <a:lstStyle/>
          <a:p>
            <a:pPr lvl="0">
              <a:buClr>
                <a:srgbClr val="000000"/>
              </a:buClr>
              <a:buSzPts val="2400"/>
            </a:pPr>
            <a:r>
              <a:rPr lang="en-GB" sz="2400" b="1" dirty="0">
                <a:solidFill>
                  <a:schemeClr val="accent1"/>
                </a:solidFill>
                <a:latin typeface="Century Gothic" panose="020B0502020202020204" pitchFamily="34" charset="0"/>
                <a:sym typeface="Century Gothic"/>
              </a:rPr>
              <a:t>4 iron atoms, 6 oxygen atoms.</a:t>
            </a:r>
            <a:endParaRPr sz="2400" b="1" dirty="0">
              <a:solidFill>
                <a:schemeClr val="accent1"/>
              </a:solidFill>
              <a:latin typeface="Century Gothic" panose="020B0502020202020204" pitchFamily="34" charset="0"/>
            </a:endParaRPr>
          </a:p>
        </p:txBody>
      </p:sp>
      <p:sp>
        <p:nvSpPr>
          <p:cNvPr id="8" name="Google Shape;95;p1">
            <a:extLst>
              <a:ext uri="{FF2B5EF4-FFF2-40B4-BE49-F238E27FC236}">
                <a16:creationId xmlns:a16="http://schemas.microsoft.com/office/drawing/2014/main" id="{E31B851B-E806-44C5-AA49-32FD870A6406}"/>
              </a:ext>
            </a:extLst>
          </p:cNvPr>
          <p:cNvSpPr txBox="1"/>
          <p:nvPr/>
        </p:nvSpPr>
        <p:spPr>
          <a:xfrm>
            <a:off x="726834" y="5225551"/>
            <a:ext cx="9302184" cy="830956"/>
          </a:xfrm>
          <a:prstGeom prst="rect">
            <a:avLst/>
          </a:prstGeom>
          <a:noFill/>
          <a:ln>
            <a:noFill/>
          </a:ln>
        </p:spPr>
        <p:txBody>
          <a:bodyPr spcFirstLastPara="1" wrap="square" lIns="91425" tIns="45700" rIns="91425" bIns="45700" anchor="t" anchorCtr="0">
            <a:spAutoFit/>
          </a:bodyPr>
          <a:lstStyle/>
          <a:p>
            <a:pPr lvl="0">
              <a:buClr>
                <a:srgbClr val="000000"/>
              </a:buClr>
              <a:buSzPts val="2400"/>
            </a:pPr>
            <a:r>
              <a:rPr lang="en-GB" sz="2400" b="1" dirty="0">
                <a:solidFill>
                  <a:schemeClr val="accent1"/>
                </a:solidFill>
                <a:latin typeface="Century Gothic" panose="020B0502020202020204" pitchFamily="34" charset="0"/>
                <a:sym typeface="Century Gothic"/>
              </a:rPr>
              <a:t>No as there are more N atoms on the reactant side and more Hydrogen atoms on the product side. They should be equal.</a:t>
            </a:r>
            <a:endParaRPr sz="2400" b="1" dirty="0">
              <a:solidFill>
                <a:schemeClr val="accent1"/>
              </a:solidFill>
              <a:latin typeface="Century Gothic" panose="020B0502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7">
                                            <p:txEl>
                                              <p:pRg st="0" end="0"/>
                                            </p:txEl>
                                          </p:spTgt>
                                        </p:tgtEl>
                                        <p:attrNameLst>
                                          <p:attrName>style.visibility</p:attrName>
                                        </p:attrNameLst>
                                      </p:cBhvr>
                                      <p:to>
                                        <p:strVal val="visible"/>
                                      </p:to>
                                    </p:set>
                                    <p:animEffect transition="in" filter="fade">
                                      <p:cBhvr>
                                        <p:cTn id="11" dur="500"/>
                                        <p:tgtEl>
                                          <p:spTgt spid="87">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nodeType="clickEffect">
                                  <p:stCondLst>
                                    <p:cond delay="0"/>
                                  </p:stCondLst>
                                  <p:childTnLst>
                                    <p:set>
                                      <p:cBhvr>
                                        <p:cTn id="15" dur="1" fill="hold">
                                          <p:stCondLst>
                                            <p:cond delay="0"/>
                                          </p:stCondLst>
                                        </p:cTn>
                                        <p:tgtEl>
                                          <p:spTgt spid="95">
                                            <p:txEl>
                                              <p:pRg st="0" end="0"/>
                                            </p:txEl>
                                          </p:spTgt>
                                        </p:tgtEl>
                                        <p:attrNameLst>
                                          <p:attrName>style.visibility</p:attrName>
                                        </p:attrNameLst>
                                      </p:cBhvr>
                                      <p:to>
                                        <p:strVal val="visible"/>
                                      </p:to>
                                    </p:set>
                                    <p:animEffect transition="in" filter="fade">
                                      <p:cBhvr>
                                        <p:cTn id="16" dur="500"/>
                                        <p:tgtEl>
                                          <p:spTgt spid="95">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7">
                                            <p:txEl>
                                              <p:pRg st="0" end="0"/>
                                            </p:txEl>
                                          </p:spTgt>
                                        </p:tgtEl>
                                        <p:attrNameLst>
                                          <p:attrName>style.visibility</p:attrName>
                                        </p:attrNameLst>
                                      </p:cBhvr>
                                      <p:to>
                                        <p:strVal val="visible"/>
                                      </p:to>
                                    </p:set>
                                    <p:animEffect transition="in" filter="fade">
                                      <p:cBhvr>
                                        <p:cTn id="21" dur="500"/>
                                        <p:tgtEl>
                                          <p:spTgt spid="7">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8">
                                            <p:txEl>
                                              <p:pRg st="0" end="0"/>
                                            </p:txEl>
                                          </p:spTgt>
                                        </p:tgtEl>
                                        <p:attrNameLst>
                                          <p:attrName>style.visibility</p:attrName>
                                        </p:attrNameLst>
                                      </p:cBhvr>
                                      <p:to>
                                        <p:strVal val="visible"/>
                                      </p:to>
                                    </p:set>
                                    <p:animEffect transition="in" filter="fade">
                                      <p:cBhvr>
                                        <p:cTn id="26"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6CE6AE18-3022-114A-BC61-57D9AFB51E01}"/>
              </a:ext>
            </a:extLst>
          </p:cNvPr>
          <p:cNvSpPr>
            <a:spLocks noGrp="1"/>
          </p:cNvSpPr>
          <p:nvPr>
            <p:ph type="title"/>
          </p:nvPr>
        </p:nvSpPr>
        <p:spPr/>
        <p:txBody>
          <a:bodyPr>
            <a:normAutofit/>
          </a:bodyPr>
          <a:lstStyle/>
          <a:p>
            <a:r>
              <a:rPr lang="en-GB" sz="2400" dirty="0"/>
              <a:t>Answers</a:t>
            </a:r>
          </a:p>
        </p:txBody>
      </p:sp>
      <p:sp>
        <p:nvSpPr>
          <p:cNvPr id="2" name="Rectangle 1">
            <a:extLst>
              <a:ext uri="{FF2B5EF4-FFF2-40B4-BE49-F238E27FC236}">
                <a16:creationId xmlns:a16="http://schemas.microsoft.com/office/drawing/2014/main" id="{BA07778E-109C-0E49-BB29-5A0EC3DDA728}"/>
              </a:ext>
            </a:extLst>
          </p:cNvPr>
          <p:cNvSpPr/>
          <p:nvPr/>
        </p:nvSpPr>
        <p:spPr>
          <a:xfrm>
            <a:off x="540000" y="842008"/>
            <a:ext cx="6096000" cy="3735638"/>
          </a:xfrm>
          <a:prstGeom prst="rect">
            <a:avLst/>
          </a:prstGeom>
        </p:spPr>
        <p:txBody>
          <a:bodyPr>
            <a:spAutoFit/>
          </a:bodyPr>
          <a:lstStyle/>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Ca</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CaSO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Ca(H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 Hg(OH)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Hg</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+ 6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 FeBr</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3</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SO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Fe</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(SO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4</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3</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+ 6 HBr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C</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7</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9</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+ 3 HNO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3</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C</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7</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6</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(NO</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3</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2</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O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 Fe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S0</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Fe</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(SO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+ 3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Ba</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N</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+ 6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 Ba(OH)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NH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 CaC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Na</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Ca</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3</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(PO</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4</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+ 6 NaC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 </a:t>
            </a:r>
            <a:endParaRPr lang="en-GB" sz="2000" dirty="0">
              <a:solidFill>
                <a:schemeClr val="accent1"/>
              </a:solidFill>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buFont typeface="+mj-lt"/>
              <a:buAutoNum type="arabicPeriod" startAt="10"/>
            </a:pP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Mg(OH)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a:t>
            </a:r>
            <a:r>
              <a:rPr lang="en-GB" sz="2000" dirty="0">
                <a:solidFill>
                  <a:schemeClr val="accent1"/>
                </a:solidFill>
                <a:latin typeface="Century Gothic" panose="020B0502020202020204" pitchFamily="34" charset="0"/>
                <a:ea typeface="Calibri" panose="020F0502020204030204" pitchFamily="34" charset="0"/>
                <a:cs typeface="Times New Roman" panose="02020603050405020304" pitchFamily="18" charset="0"/>
              </a:rPr>
              <a:t>→ </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MgC</a:t>
            </a:r>
            <a:r>
              <a:rPr lang="en-GB" sz="2000" dirty="0">
                <a:solidFill>
                  <a:schemeClr val="accent1"/>
                </a:solidFill>
                <a:latin typeface="PT Sans" panose="020B0503020203020204" pitchFamily="34" charset="77"/>
                <a:ea typeface="Times New Roman" panose="02020603050405020304" pitchFamily="18" charset="0"/>
                <a:cs typeface="Times New Roman" panose="02020603050405020304" pitchFamily="18" charset="0"/>
              </a:rPr>
              <a:t>l</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 + 2 H</a:t>
            </a:r>
            <a:r>
              <a:rPr lang="en-GB" sz="2000" baseline="-25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2</a:t>
            </a:r>
            <a:r>
              <a:rPr lang="en-GB" sz="2000" dirty="0">
                <a:solidFill>
                  <a:schemeClr val="accent1"/>
                </a:solidFill>
                <a:latin typeface="Century Gothic" panose="020B0502020202020204" pitchFamily="34" charset="0"/>
                <a:ea typeface="Times New Roman" panose="02020603050405020304" pitchFamily="18" charset="0"/>
                <a:cs typeface="Times New Roman" panose="02020603050405020304" pitchFamily="18" charset="0"/>
              </a:rPr>
              <a:t>O </a:t>
            </a:r>
            <a:endParaRPr lang="en-GB" sz="20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113432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4C4410-1414-DE4C-8191-2FCF99CD523B}"/>
              </a:ext>
            </a:extLst>
          </p:cNvPr>
          <p:cNvSpPr>
            <a:spLocks noGrp="1"/>
          </p:cNvSpPr>
          <p:nvPr>
            <p:ph type="title"/>
          </p:nvPr>
        </p:nvSpPr>
        <p:spPr/>
        <p:txBody>
          <a:bodyPr/>
          <a:lstStyle/>
          <a:p>
            <a:r>
              <a:rPr lang="en-GB" dirty="0">
                <a:latin typeface="Century Gothic" panose="020B0502020202020204" pitchFamily="34" charset="0"/>
              </a:rPr>
              <a:t>Conservation of Mass Worksheet</a:t>
            </a:r>
          </a:p>
        </p:txBody>
      </p:sp>
      <p:pic>
        <p:nvPicPr>
          <p:cNvPr id="4" name="Picture 3" descr="Graphical user interface, text, application&#10;&#10;Description automatically generated">
            <a:extLst>
              <a:ext uri="{FF2B5EF4-FFF2-40B4-BE49-F238E27FC236}">
                <a16:creationId xmlns:a16="http://schemas.microsoft.com/office/drawing/2014/main" id="{86345375-3DB7-C64E-AA31-1B3AB9F6C8E2}"/>
              </a:ext>
            </a:extLst>
          </p:cNvPr>
          <p:cNvPicPr>
            <a:picLocks noChangeAspect="1"/>
          </p:cNvPicPr>
          <p:nvPr/>
        </p:nvPicPr>
        <p:blipFill>
          <a:blip r:embed="rId2"/>
          <a:stretch>
            <a:fillRect/>
          </a:stretch>
        </p:blipFill>
        <p:spPr>
          <a:xfrm>
            <a:off x="5850000" y="573741"/>
            <a:ext cx="5263816" cy="6858000"/>
          </a:xfrm>
          <a:prstGeom prst="rect">
            <a:avLst/>
          </a:prstGeom>
          <a:ln>
            <a:solidFill>
              <a:schemeClr val="tx1"/>
            </a:solidFill>
          </a:ln>
        </p:spPr>
      </p:pic>
    </p:spTree>
    <p:extLst>
      <p:ext uri="{BB962C8B-B14F-4D97-AF65-F5344CB8AC3E}">
        <p14:creationId xmlns:p14="http://schemas.microsoft.com/office/powerpoint/2010/main" val="36452982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CB3FC8D1-97C6-4353-9218-393AFFC6FBDC}"/>
              </a:ext>
            </a:extLst>
          </p:cNvPr>
          <p:cNvSpPr txBox="1">
            <a:spLocks/>
          </p:cNvSpPr>
          <p:nvPr/>
        </p:nvSpPr>
        <p:spPr>
          <a:xfrm>
            <a:off x="254867" y="102483"/>
            <a:ext cx="11217987" cy="461665"/>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GB" dirty="0">
                <a:latin typeface="Century Gothic" panose="020B0502020202020204" pitchFamily="34" charset="0"/>
              </a:rPr>
              <a:t>Describe: </a:t>
            </a:r>
            <a:r>
              <a:rPr lang="en-GB" i="1" dirty="0">
                <a:latin typeface="Century Gothic" panose="020B0502020202020204" pitchFamily="34" charset="0"/>
              </a:rPr>
              <a:t>to recall facts, events or processes in an accurate way</a:t>
            </a:r>
          </a:p>
        </p:txBody>
      </p:sp>
      <p:pic>
        <p:nvPicPr>
          <p:cNvPr id="9" name="Picture 8" descr="Shape, arrow&#10;&#10;Description automatically generated">
            <a:extLst>
              <a:ext uri="{FF2B5EF4-FFF2-40B4-BE49-F238E27FC236}">
                <a16:creationId xmlns:a16="http://schemas.microsoft.com/office/drawing/2014/main" id="{1DDAD2BB-43AA-F142-AE96-FF6E9B527AA4}"/>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0290718" y="5571410"/>
            <a:ext cx="1182136" cy="1182136"/>
          </a:xfrm>
          <a:prstGeom prst="rect">
            <a:avLst/>
          </a:prstGeom>
        </p:spPr>
      </p:pic>
      <p:sp>
        <p:nvSpPr>
          <p:cNvPr id="12" name="TextBox 11">
            <a:extLst>
              <a:ext uri="{FF2B5EF4-FFF2-40B4-BE49-F238E27FC236}">
                <a16:creationId xmlns:a16="http://schemas.microsoft.com/office/drawing/2014/main" id="{1F83F6A9-C3A6-0D48-BA8C-4080C9DFE807}"/>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3" name="TextBox 12">
            <a:extLst>
              <a:ext uri="{FF2B5EF4-FFF2-40B4-BE49-F238E27FC236}">
                <a16:creationId xmlns:a16="http://schemas.microsoft.com/office/drawing/2014/main" id="{DEDA438C-E435-8D44-A5F0-5C5010151EBB}"/>
              </a:ext>
            </a:extLst>
          </p:cNvPr>
          <p:cNvSpPr txBox="1"/>
          <p:nvPr/>
        </p:nvSpPr>
        <p:spPr>
          <a:xfrm>
            <a:off x="200661" y="3338039"/>
            <a:ext cx="2339513"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Model answer:</a:t>
            </a:r>
          </a:p>
        </p:txBody>
      </p:sp>
      <p:sp>
        <p:nvSpPr>
          <p:cNvPr id="2" name="Rectangle 1">
            <a:extLst>
              <a:ext uri="{FF2B5EF4-FFF2-40B4-BE49-F238E27FC236}">
                <a16:creationId xmlns:a16="http://schemas.microsoft.com/office/drawing/2014/main" id="{88E82B75-4193-CC40-8D7C-310C91E33C39}"/>
              </a:ext>
            </a:extLst>
          </p:cNvPr>
          <p:cNvSpPr/>
          <p:nvPr/>
        </p:nvSpPr>
        <p:spPr>
          <a:xfrm>
            <a:off x="6969262" y="1307191"/>
            <a:ext cx="4138550" cy="4154984"/>
          </a:xfrm>
          <a:prstGeom prst="rect">
            <a:avLst/>
          </a:prstGeom>
        </p:spPr>
        <p:txBody>
          <a:bodyPr wrap="square">
            <a:spAutoFit/>
          </a:bodyPr>
          <a:lstStyle/>
          <a:p>
            <a:r>
              <a:rPr lang="en-GB" sz="2400">
                <a:latin typeface="Century Gothic" panose="020B0502020202020204" pitchFamily="34" charset="0"/>
              </a:rPr>
              <a:t>To ‘describe’, your answer should:</a:t>
            </a:r>
          </a:p>
          <a:p>
            <a:endParaRPr lang="en-GB" sz="2400">
              <a:latin typeface="Century Gothic" panose="020B0502020202020204" pitchFamily="34" charset="0"/>
            </a:endParaRPr>
          </a:p>
          <a:p>
            <a:pPr marL="285750" indent="-285750">
              <a:buFont typeface="Arial" panose="020B0604020202020204" pitchFamily="34" charset="0"/>
              <a:buChar char="•"/>
            </a:pPr>
            <a:r>
              <a:rPr lang="en-GB" sz="2400">
                <a:latin typeface="Century Gothic" panose="020B0502020202020204" pitchFamily="34" charset="0"/>
              </a:rPr>
              <a:t>Use </a:t>
            </a:r>
            <a:r>
              <a:rPr lang="en-GB" sz="2400" b="1">
                <a:latin typeface="Century Gothic" panose="020B0502020202020204" pitchFamily="34" charset="0"/>
              </a:rPr>
              <a:t>bullet points.</a:t>
            </a:r>
          </a:p>
          <a:p>
            <a:pPr marL="285750" indent="-285750">
              <a:buFont typeface="Arial" panose="020B0604020202020204" pitchFamily="34" charset="0"/>
              <a:buChar char="•"/>
            </a:pPr>
            <a:r>
              <a:rPr lang="en-GB" sz="2400">
                <a:latin typeface="Century Gothic" panose="020B0502020202020204" pitchFamily="34" charset="0"/>
              </a:rPr>
              <a:t>Include each step of the process in a </a:t>
            </a:r>
            <a:r>
              <a:rPr lang="en-GB" sz="2400" b="1">
                <a:latin typeface="Century Gothic" panose="020B0502020202020204" pitchFamily="34" charset="0"/>
              </a:rPr>
              <a:t>logical order.</a:t>
            </a:r>
          </a:p>
          <a:p>
            <a:pPr marL="285750" indent="-285750">
              <a:buFont typeface="Arial" panose="020B0604020202020204" pitchFamily="34" charset="0"/>
              <a:buChar char="•"/>
            </a:pPr>
            <a:r>
              <a:rPr lang="en-GB" sz="2400">
                <a:latin typeface="Century Gothic" panose="020B0502020202020204" pitchFamily="34" charset="0"/>
              </a:rPr>
              <a:t>Use </a:t>
            </a:r>
            <a:r>
              <a:rPr lang="en-GB" sz="2400" b="1">
                <a:latin typeface="Century Gothic" panose="020B0502020202020204" pitchFamily="34" charset="0"/>
              </a:rPr>
              <a:t>keywords</a:t>
            </a:r>
            <a:r>
              <a:rPr lang="en-GB" sz="2400">
                <a:latin typeface="Century Gothic" panose="020B0502020202020204" pitchFamily="34" charset="0"/>
              </a:rPr>
              <a:t> throughout the answer</a:t>
            </a:r>
          </a:p>
          <a:p>
            <a:pPr marL="285750" indent="-285750">
              <a:buFont typeface="Arial" panose="020B0604020202020204" pitchFamily="34" charset="0"/>
              <a:buChar char="•"/>
            </a:pPr>
            <a:r>
              <a:rPr lang="en-GB" sz="2400">
                <a:latin typeface="Century Gothic" panose="020B0502020202020204" pitchFamily="34" charset="0"/>
              </a:rPr>
              <a:t>Stay </a:t>
            </a:r>
            <a:r>
              <a:rPr lang="en-GB" sz="2400" b="1">
                <a:latin typeface="Century Gothic" panose="020B0502020202020204" pitchFamily="34" charset="0"/>
              </a:rPr>
              <a:t>focused</a:t>
            </a:r>
            <a:r>
              <a:rPr lang="en-GB" sz="2400">
                <a:latin typeface="Century Gothic" panose="020B0502020202020204" pitchFamily="34" charset="0"/>
              </a:rPr>
              <a:t> on the question.</a:t>
            </a:r>
          </a:p>
        </p:txBody>
      </p:sp>
      <p:sp>
        <p:nvSpPr>
          <p:cNvPr id="14" name="TextBox 13">
            <a:extLst>
              <a:ext uri="{FF2B5EF4-FFF2-40B4-BE49-F238E27FC236}">
                <a16:creationId xmlns:a16="http://schemas.microsoft.com/office/drawing/2014/main" id="{98420270-B95E-2949-98DF-2DD822240C8E}"/>
              </a:ext>
            </a:extLst>
          </p:cNvPr>
          <p:cNvSpPr txBox="1"/>
          <p:nvPr/>
        </p:nvSpPr>
        <p:spPr>
          <a:xfrm>
            <a:off x="254867" y="1225167"/>
            <a:ext cx="3456939" cy="1200329"/>
          </a:xfrm>
          <a:prstGeom prst="rect">
            <a:avLst/>
          </a:prstGeom>
          <a:noFill/>
          <a:ln>
            <a:noFill/>
          </a:ln>
        </p:spPr>
        <p:txBody>
          <a:bodyPr wrap="square" rtlCol="0">
            <a:spAutoFit/>
          </a:bodyPr>
          <a:lstStyle/>
          <a:p>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how to balance a chemical equation.</a:t>
            </a:r>
          </a:p>
        </p:txBody>
      </p:sp>
      <p:sp>
        <p:nvSpPr>
          <p:cNvPr id="16" name="TextBox 15">
            <a:extLst>
              <a:ext uri="{FF2B5EF4-FFF2-40B4-BE49-F238E27FC236}">
                <a16:creationId xmlns:a16="http://schemas.microsoft.com/office/drawing/2014/main" id="{B8520431-47D0-C24A-B5DD-88156F0334C7}"/>
              </a:ext>
            </a:extLst>
          </p:cNvPr>
          <p:cNvSpPr txBox="1"/>
          <p:nvPr/>
        </p:nvSpPr>
        <p:spPr>
          <a:xfrm>
            <a:off x="200661" y="3707371"/>
            <a:ext cx="6370785" cy="3139321"/>
          </a:xfrm>
          <a:prstGeom prst="rect">
            <a:avLst/>
          </a:prstGeom>
          <a:noFill/>
          <a:ln>
            <a:noFill/>
          </a:ln>
        </p:spPr>
        <p:txBody>
          <a:bodyPr wrap="square" rtlCol="0">
            <a:spAutoFit/>
          </a:bodyPr>
          <a:lstStyle/>
          <a:p>
            <a:pPr marL="342900" indent="-342900">
              <a:buFont typeface="Arial" panose="020B0604020202020204" pitchFamily="34" charset="0"/>
              <a:buChar char="•"/>
            </a:pPr>
            <a:r>
              <a:rPr lang="en-US" b="1" dirty="0">
                <a:solidFill>
                  <a:schemeClr val="accent1"/>
                </a:solidFill>
                <a:latin typeface="Century Gothic" panose="020B0502020202020204" pitchFamily="34" charset="0"/>
              </a:rPr>
              <a:t>Balanced </a:t>
            </a:r>
            <a:r>
              <a:rPr lang="en-US" dirty="0">
                <a:solidFill>
                  <a:schemeClr val="accent1"/>
                </a:solidFill>
                <a:latin typeface="Century Gothic" panose="020B0502020202020204" pitchFamily="34" charset="0"/>
              </a:rPr>
              <a:t>chemical equations must have the same number of each type of atom on the </a:t>
            </a:r>
            <a:r>
              <a:rPr lang="en-US" b="1" dirty="0">
                <a:solidFill>
                  <a:schemeClr val="accent1"/>
                </a:solidFill>
                <a:latin typeface="Century Gothic" panose="020B0502020202020204" pitchFamily="34" charset="0"/>
              </a:rPr>
              <a:t>reactant</a:t>
            </a:r>
            <a:r>
              <a:rPr lang="en-US" dirty="0">
                <a:solidFill>
                  <a:schemeClr val="accent1"/>
                </a:solidFill>
                <a:latin typeface="Century Gothic" panose="020B0502020202020204" pitchFamily="34" charset="0"/>
              </a:rPr>
              <a:t> </a:t>
            </a:r>
            <a:r>
              <a:rPr lang="en-US" b="1" dirty="0">
                <a:solidFill>
                  <a:schemeClr val="accent1"/>
                </a:solidFill>
                <a:latin typeface="Century Gothic" panose="020B0502020202020204" pitchFamily="34" charset="0"/>
              </a:rPr>
              <a:t>side</a:t>
            </a:r>
            <a:r>
              <a:rPr lang="en-US" dirty="0">
                <a:solidFill>
                  <a:schemeClr val="accent1"/>
                </a:solidFill>
                <a:latin typeface="Century Gothic" panose="020B0502020202020204" pitchFamily="34" charset="0"/>
              </a:rPr>
              <a:t> and the </a:t>
            </a:r>
            <a:r>
              <a:rPr lang="en-US" b="1" dirty="0">
                <a:solidFill>
                  <a:schemeClr val="accent1"/>
                </a:solidFill>
                <a:latin typeface="Century Gothic" panose="020B0502020202020204" pitchFamily="34" charset="0"/>
              </a:rPr>
              <a:t>product</a:t>
            </a:r>
            <a:r>
              <a:rPr lang="en-US" dirty="0">
                <a:solidFill>
                  <a:schemeClr val="accent1"/>
                </a:solidFill>
                <a:latin typeface="Century Gothic" panose="020B0502020202020204" pitchFamily="34" charset="0"/>
              </a:rPr>
              <a:t> </a:t>
            </a:r>
            <a:r>
              <a:rPr lang="en-US" b="1" dirty="0">
                <a:solidFill>
                  <a:schemeClr val="accent1"/>
                </a:solidFill>
                <a:latin typeface="Century Gothic" panose="020B0502020202020204" pitchFamily="34" charset="0"/>
              </a:rPr>
              <a:t>side</a:t>
            </a:r>
            <a:r>
              <a:rPr lang="en-US" dirty="0">
                <a:solidFill>
                  <a:schemeClr val="accent1"/>
                </a:solidFill>
                <a:latin typeface="Century Gothic" panose="020B0502020202020204" pitchFamily="34" charset="0"/>
              </a:rPr>
              <a:t>.</a:t>
            </a: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Count the </a:t>
            </a:r>
            <a:r>
              <a:rPr lang="en-US" b="1" dirty="0">
                <a:solidFill>
                  <a:schemeClr val="accent1"/>
                </a:solidFill>
                <a:latin typeface="Century Gothic" panose="020B0502020202020204" pitchFamily="34" charset="0"/>
              </a:rPr>
              <a:t>number</a:t>
            </a:r>
            <a:r>
              <a:rPr lang="en-US" dirty="0">
                <a:solidFill>
                  <a:schemeClr val="accent1"/>
                </a:solidFill>
                <a:latin typeface="Century Gothic" panose="020B0502020202020204" pitchFamily="34" charset="0"/>
              </a:rPr>
              <a:t> of </a:t>
            </a:r>
            <a:r>
              <a:rPr lang="en-US" b="1" dirty="0">
                <a:solidFill>
                  <a:schemeClr val="accent1"/>
                </a:solidFill>
                <a:latin typeface="Century Gothic" panose="020B0502020202020204" pitchFamily="34" charset="0"/>
              </a:rPr>
              <a:t>each type</a:t>
            </a:r>
            <a:r>
              <a:rPr lang="en-US" dirty="0">
                <a:solidFill>
                  <a:schemeClr val="accent1"/>
                </a:solidFill>
                <a:latin typeface="Century Gothic" panose="020B0502020202020204" pitchFamily="34" charset="0"/>
              </a:rPr>
              <a:t> of atom on both sides</a:t>
            </a: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If they are already equal the equation is balanced</a:t>
            </a: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If they are not equal, </a:t>
            </a:r>
            <a:r>
              <a:rPr lang="en-US" b="1" dirty="0">
                <a:solidFill>
                  <a:schemeClr val="accent1"/>
                </a:solidFill>
                <a:latin typeface="Century Gothic" panose="020B0502020202020204" pitchFamily="34" charset="0"/>
              </a:rPr>
              <a:t>coefficients</a:t>
            </a:r>
            <a:r>
              <a:rPr lang="en-US" dirty="0">
                <a:solidFill>
                  <a:schemeClr val="accent1"/>
                </a:solidFill>
                <a:latin typeface="Century Gothic" panose="020B0502020202020204" pitchFamily="34" charset="0"/>
              </a:rPr>
              <a:t> should be added in front of formulae</a:t>
            </a:r>
          </a:p>
          <a:p>
            <a:pPr marL="342900" indent="-342900">
              <a:buFont typeface="Arial" panose="020B0604020202020204" pitchFamily="34" charset="0"/>
              <a:buChar char="•"/>
            </a:pPr>
            <a:r>
              <a:rPr lang="en-US" b="1" dirty="0">
                <a:solidFill>
                  <a:schemeClr val="accent1"/>
                </a:solidFill>
                <a:latin typeface="Century Gothic" panose="020B0502020202020204" pitchFamily="34" charset="0"/>
              </a:rPr>
              <a:t>Subscripts cannot </a:t>
            </a:r>
            <a:r>
              <a:rPr lang="en-US" dirty="0">
                <a:solidFill>
                  <a:schemeClr val="accent1"/>
                </a:solidFill>
                <a:latin typeface="Century Gothic" panose="020B0502020202020204" pitchFamily="34" charset="0"/>
              </a:rPr>
              <a:t>be added or changed</a:t>
            </a:r>
          </a:p>
          <a:p>
            <a:pPr marL="342900" indent="-342900">
              <a:buFont typeface="Arial" panose="020B0604020202020204" pitchFamily="34" charset="0"/>
              <a:buChar char="•"/>
            </a:pPr>
            <a:r>
              <a:rPr lang="en-US" dirty="0">
                <a:solidFill>
                  <a:schemeClr val="accent1"/>
                </a:solidFill>
                <a:latin typeface="Century Gothic" panose="020B0502020202020204" pitchFamily="34" charset="0"/>
              </a:rPr>
              <a:t>Coefficients should be added until there are the same number of each type of atom on both sides</a:t>
            </a:r>
          </a:p>
        </p:txBody>
      </p:sp>
    </p:spTree>
    <p:extLst>
      <p:ext uri="{BB962C8B-B14F-4D97-AF65-F5344CB8AC3E}">
        <p14:creationId xmlns:p14="http://schemas.microsoft.com/office/powerpoint/2010/main" val="2911260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3"/>
        <p:cNvGrpSpPr/>
        <p:nvPr/>
      </p:nvGrpSpPr>
      <p:grpSpPr>
        <a:xfrm>
          <a:off x="0" y="0"/>
          <a:ext cx="0" cy="0"/>
          <a:chOff x="0" y="0"/>
          <a:chExt cx="0" cy="0"/>
        </a:xfrm>
      </p:grpSpPr>
      <p:sp>
        <p:nvSpPr>
          <p:cNvPr id="295" name="Google Shape;295;p9"/>
          <p:cNvSpPr txBox="1"/>
          <p:nvPr/>
        </p:nvSpPr>
        <p:spPr>
          <a:xfrm>
            <a:off x="112831" y="0"/>
            <a:ext cx="11375058" cy="68633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GB" sz="2400" b="1" i="0" u="none" strike="noStrike" cap="none" dirty="0">
                <a:solidFill>
                  <a:schemeClr val="dk1"/>
                </a:solidFill>
                <a:latin typeface="Century Gothic" panose="020B0502020202020204" pitchFamily="34" charset="0"/>
                <a:ea typeface="Century Gothic"/>
                <a:cs typeface="Century Gothic"/>
                <a:sym typeface="Century Gothic"/>
              </a:rPr>
              <a:t>Answer the questions below.</a:t>
            </a:r>
            <a:endParaRPr dirty="0">
              <a:latin typeface="Century Gothic" panose="020B0502020202020204" pitchFamily="34" charset="0"/>
            </a:endParaRPr>
          </a:p>
          <a:p>
            <a:pPr marL="457200" marR="0" lvl="0" indent="-457200" algn="l" rtl="0">
              <a:lnSpc>
                <a:spcPct val="100000"/>
              </a:lnSpc>
              <a:spcBef>
                <a:spcPts val="0"/>
              </a:spcBef>
              <a:spcAft>
                <a:spcPts val="0"/>
              </a:spcAft>
              <a:buClr>
                <a:srgbClr val="000000"/>
              </a:buClr>
              <a:buSzPts val="2400"/>
              <a:buFont typeface="Arial"/>
              <a:buAutoNum type="arabicPeriod"/>
            </a:pPr>
            <a:r>
              <a:rPr lang="en-GB" sz="2400" dirty="0">
                <a:solidFill>
                  <a:schemeClr val="dk1"/>
                </a:solidFill>
                <a:latin typeface="Century Gothic" panose="020B0502020202020204" pitchFamily="34" charset="0"/>
                <a:ea typeface="Century Gothic"/>
                <a:cs typeface="Century Gothic"/>
                <a:sym typeface="Century Gothic"/>
              </a:rPr>
              <a:t>Predict the products of the following equation:</a:t>
            </a:r>
          </a:p>
          <a:p>
            <a:pPr lvl="0"/>
            <a:r>
              <a:rPr lang="en-GB" dirty="0">
                <a:latin typeface="Century Gothic" panose="020B0502020202020204" pitchFamily="34" charset="0"/>
              </a:rPr>
              <a:t>			</a:t>
            </a:r>
            <a:r>
              <a:rPr lang="en-GB" sz="2800" dirty="0">
                <a:latin typeface="Century Gothic" panose="020B0502020202020204" pitchFamily="34" charset="0"/>
              </a:rPr>
              <a:t>Zn + 2 HCl →</a:t>
            </a:r>
            <a:endParaRPr lang="en-GB" dirty="0">
              <a:latin typeface="Century Gothic" panose="020B0502020202020204" pitchFamily="34" charset="0"/>
            </a:endParaRPr>
          </a:p>
          <a:p>
            <a:pPr marL="800100" lvl="6" indent="-342900">
              <a:buFont typeface="Wingdings" pitchFamily="2" charset="2"/>
              <a:buChar char="q"/>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A. </a:t>
            </a:r>
            <a:r>
              <a:rPr lang="en-GB" sz="2400" dirty="0">
                <a:latin typeface="Century Gothic" panose="020B0502020202020204" pitchFamily="34" charset="0"/>
              </a:rPr>
              <a:t>ZnCl</a:t>
            </a:r>
            <a:r>
              <a:rPr lang="en-GB" sz="2400" baseline="-25000" dirty="0">
                <a:latin typeface="Century Gothic" panose="020B0502020202020204" pitchFamily="34" charset="0"/>
              </a:rPr>
              <a:t>2</a:t>
            </a:r>
            <a:r>
              <a:rPr lang="en-GB" sz="2400" dirty="0">
                <a:latin typeface="Century Gothic" panose="020B0502020202020204" pitchFamily="34" charset="0"/>
              </a:rPr>
              <a:t> + H</a:t>
            </a:r>
            <a:r>
              <a:rPr lang="en-GB" sz="2400" baseline="-25000" dirty="0">
                <a:latin typeface="Century Gothic" panose="020B0502020202020204" pitchFamily="34" charset="0"/>
              </a:rPr>
              <a:t>2</a:t>
            </a:r>
            <a:r>
              <a:rPr lang="en-GB" sz="2400" dirty="0">
                <a:latin typeface="Century Gothic" panose="020B0502020202020204" pitchFamily="34" charset="0"/>
              </a:rPr>
              <a:t> </a:t>
            </a:r>
            <a:endParaRPr dirty="0">
              <a:latin typeface="Century Gothic" panose="020B0502020202020204" pitchFamily="34" charset="0"/>
            </a:endParaRPr>
          </a:p>
          <a:p>
            <a:pPr marL="800100" lvl="4" indent="-342900">
              <a:buFont typeface="Wingdings" pitchFamily="2" charset="2"/>
              <a:buChar char="q"/>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B. </a:t>
            </a:r>
            <a:r>
              <a:rPr lang="en-GB" sz="2400" dirty="0">
                <a:latin typeface="Century Gothic" panose="020B0502020202020204" pitchFamily="34" charset="0"/>
              </a:rPr>
              <a:t>ZnCl + H</a:t>
            </a:r>
            <a:r>
              <a:rPr lang="en-GB" sz="2400" baseline="-25000" dirty="0">
                <a:latin typeface="Century Gothic" panose="020B0502020202020204" pitchFamily="34" charset="0"/>
              </a:rPr>
              <a:t>2</a:t>
            </a:r>
            <a:r>
              <a:rPr lang="en-GB" sz="2400" dirty="0">
                <a:latin typeface="Century Gothic" panose="020B0502020202020204" pitchFamily="34" charset="0"/>
              </a:rPr>
              <a:t> </a:t>
            </a:r>
            <a:endParaRPr lang="en-GB" sz="2400" b="0" i="0" u="none" strike="noStrike" cap="none" dirty="0">
              <a:solidFill>
                <a:schemeClr val="dk1"/>
              </a:solidFill>
              <a:latin typeface="Century Gothic" panose="020B0502020202020204" pitchFamily="34" charset="0"/>
              <a:ea typeface="Century Gothic"/>
              <a:cs typeface="Century Gothic"/>
              <a:sym typeface="Century Gothic"/>
            </a:endParaRPr>
          </a:p>
          <a:p>
            <a:pPr marL="800100" lvl="4" indent="-342900">
              <a:buFont typeface="Wingdings" pitchFamily="2" charset="2"/>
              <a:buChar char="q"/>
            </a:pPr>
            <a:r>
              <a:rPr lang="en-GB" sz="2400" dirty="0">
                <a:solidFill>
                  <a:schemeClr val="dk1"/>
                </a:solidFill>
                <a:latin typeface="Century Gothic" panose="020B0502020202020204" pitchFamily="34" charset="0"/>
                <a:ea typeface="Century Gothic"/>
                <a:cs typeface="Century Gothic"/>
                <a:sym typeface="Century Gothic"/>
              </a:rPr>
              <a:t>C. </a:t>
            </a:r>
            <a:r>
              <a:rPr lang="en-GB" sz="2400" dirty="0">
                <a:latin typeface="Century Gothic" panose="020B0502020202020204" pitchFamily="34" charset="0"/>
              </a:rPr>
              <a:t>ZnCl + H </a:t>
            </a:r>
            <a:endParaRPr lang="en-GB" sz="2400" b="0" i="0" u="none" strike="noStrike" cap="none" dirty="0">
              <a:solidFill>
                <a:schemeClr val="dk1"/>
              </a:solidFill>
              <a:latin typeface="Century Gothic" panose="020B0502020202020204" pitchFamily="34" charset="0"/>
              <a:ea typeface="Century Gothic"/>
              <a:cs typeface="Century Gothic"/>
              <a:sym typeface="Century Gothic"/>
            </a:endParaRPr>
          </a:p>
          <a:p>
            <a:pPr marL="0" marR="0" lvl="3" indent="0" algn="l" rtl="0">
              <a:lnSpc>
                <a:spcPct val="100000"/>
              </a:lnSpc>
              <a:spcBef>
                <a:spcPts val="0"/>
              </a:spcBef>
              <a:spcAft>
                <a:spcPts val="0"/>
              </a:spcAft>
              <a:buNone/>
            </a:pPr>
            <a:endParaRPr sz="2400" b="0" i="0" u="none" strike="noStrike" cap="none" dirty="0">
              <a:solidFill>
                <a:schemeClr val="dk1"/>
              </a:solidFill>
              <a:latin typeface="Century Gothic" panose="020B0502020202020204" pitchFamily="34" charset="0"/>
              <a:ea typeface="Century Gothic"/>
              <a:cs typeface="Century Gothic"/>
              <a:sym typeface="Century Gothic"/>
            </a:endParaRPr>
          </a:p>
          <a:p>
            <a:pPr>
              <a:buClr>
                <a:srgbClr val="000000"/>
              </a:buClr>
              <a:buSzPts val="2400"/>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2. How many hydrogen atoms make up th</a:t>
            </a:r>
            <a:r>
              <a:rPr lang="en-GB" sz="2400" dirty="0">
                <a:solidFill>
                  <a:schemeClr val="dk1"/>
                </a:solidFill>
                <a:latin typeface="Century Gothic" panose="020B0502020202020204" pitchFamily="34" charset="0"/>
                <a:ea typeface="Century Gothic"/>
                <a:cs typeface="Century Gothic"/>
                <a:sym typeface="Century Gothic"/>
              </a:rPr>
              <a:t>e products of this reaction? </a:t>
            </a:r>
          </a:p>
          <a:p>
            <a:pPr algn="ctr">
              <a:buClr>
                <a:srgbClr val="000000"/>
              </a:buClr>
              <a:buSzPts val="2400"/>
            </a:pPr>
            <a:r>
              <a:rPr lang="en-GB" sz="2800" dirty="0">
                <a:latin typeface="Century Gothic" panose="020B0502020202020204" pitchFamily="34" charset="0"/>
              </a:rPr>
              <a:t>8 CO + 17 H</a:t>
            </a:r>
            <a:r>
              <a:rPr lang="en-GB" sz="2800" baseline="-25000" dirty="0">
                <a:latin typeface="Century Gothic" panose="020B0502020202020204" pitchFamily="34" charset="0"/>
              </a:rPr>
              <a:t>2</a:t>
            </a:r>
            <a:r>
              <a:rPr lang="en-GB" sz="2800" dirty="0">
                <a:latin typeface="Century Gothic" panose="020B0502020202020204" pitchFamily="34" charset="0"/>
              </a:rPr>
              <a:t> → C</a:t>
            </a:r>
            <a:r>
              <a:rPr lang="en-GB" sz="2800" baseline="-25000" dirty="0">
                <a:latin typeface="Century Gothic" panose="020B0502020202020204" pitchFamily="34" charset="0"/>
              </a:rPr>
              <a:t>8</a:t>
            </a:r>
            <a:r>
              <a:rPr lang="en-GB" sz="2800" dirty="0">
                <a:latin typeface="Century Gothic" panose="020B0502020202020204" pitchFamily="34" charset="0"/>
              </a:rPr>
              <a:t>H</a:t>
            </a:r>
            <a:r>
              <a:rPr lang="en-GB" sz="2800" baseline="-25000" dirty="0">
                <a:latin typeface="Century Gothic" panose="020B0502020202020204" pitchFamily="34" charset="0"/>
              </a:rPr>
              <a:t>18</a:t>
            </a:r>
            <a:r>
              <a:rPr lang="en-GB" sz="2800" dirty="0">
                <a:latin typeface="Century Gothic" panose="020B0502020202020204" pitchFamily="34" charset="0"/>
              </a:rPr>
              <a:t> + 8 H</a:t>
            </a:r>
            <a:r>
              <a:rPr lang="en-GB" sz="2800" baseline="-25000" dirty="0">
                <a:latin typeface="Century Gothic" panose="020B0502020202020204" pitchFamily="34" charset="0"/>
              </a:rPr>
              <a:t>2</a:t>
            </a:r>
            <a:r>
              <a:rPr lang="en-GB" sz="2800" dirty="0">
                <a:latin typeface="Century Gothic" panose="020B0502020202020204" pitchFamily="34" charset="0"/>
              </a:rPr>
              <a:t>O </a:t>
            </a:r>
            <a:endParaRPr lang="en-GB" sz="2400" dirty="0">
              <a:latin typeface="Century Gothic" panose="020B0502020202020204" pitchFamily="34" charset="0"/>
            </a:endParaRPr>
          </a:p>
          <a:p>
            <a:pPr marL="914400" lvl="1" indent="-457200">
              <a:buClr>
                <a:srgbClr val="000000"/>
              </a:buClr>
              <a:buSzPts val="2400"/>
              <a:buFont typeface="Wingdings" pitchFamily="2" charset="2"/>
              <a:buChar char="q"/>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A. 28</a:t>
            </a:r>
          </a:p>
          <a:p>
            <a:pPr marL="914400" lvl="1" indent="-457200">
              <a:buClr>
                <a:srgbClr val="000000"/>
              </a:buClr>
              <a:buSzPts val="2400"/>
              <a:buFont typeface="Wingdings" pitchFamily="2" charset="2"/>
              <a:buChar char="q"/>
            </a:pPr>
            <a:r>
              <a:rPr lang="en-GB" sz="2400" dirty="0">
                <a:solidFill>
                  <a:schemeClr val="dk1"/>
                </a:solidFill>
                <a:latin typeface="Century Gothic" panose="020B0502020202020204" pitchFamily="34" charset="0"/>
                <a:ea typeface="Century Gothic"/>
                <a:cs typeface="Century Gothic"/>
                <a:sym typeface="Century Gothic"/>
              </a:rPr>
              <a:t>B. 16</a:t>
            </a:r>
          </a:p>
          <a:p>
            <a:pPr marL="914400" lvl="1" indent="-457200">
              <a:buClr>
                <a:srgbClr val="000000"/>
              </a:buClr>
              <a:buSzPts val="2400"/>
              <a:buFont typeface="Wingdings" pitchFamily="2" charset="2"/>
              <a:buChar char="q"/>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C. 34</a:t>
            </a:r>
          </a:p>
          <a:p>
            <a:pPr lvl="1">
              <a:buClr>
                <a:srgbClr val="000000"/>
              </a:buClr>
              <a:buSzPts val="2400"/>
            </a:pPr>
            <a:endParaRPr sz="2400" b="0" i="0" u="none" strike="noStrike" cap="none" dirty="0">
              <a:solidFill>
                <a:schemeClr val="dk1"/>
              </a:solidFill>
              <a:latin typeface="Century Gothic" panose="020B0502020202020204" pitchFamily="34" charset="0"/>
              <a:ea typeface="Century Gothic"/>
              <a:cs typeface="Century Gothic"/>
              <a:sym typeface="Century Gothic"/>
            </a:endParaRPr>
          </a:p>
          <a:p>
            <a:pPr lvl="0">
              <a:buClr>
                <a:srgbClr val="000000"/>
              </a:buClr>
              <a:buSzPts val="2400"/>
            </a:pPr>
            <a:r>
              <a:rPr lang="en-GB" sz="2400" b="0" i="0" u="none" strike="noStrike" cap="none" dirty="0">
                <a:solidFill>
                  <a:schemeClr val="dk1"/>
                </a:solidFill>
                <a:latin typeface="Century Gothic" panose="020B0502020202020204" pitchFamily="34" charset="0"/>
                <a:ea typeface="Century Gothic"/>
                <a:cs typeface="Century Gothic"/>
                <a:sym typeface="Century Gothic"/>
              </a:rPr>
              <a:t>3. Which equation demonstrates the law of conservation of mass? </a:t>
            </a:r>
          </a:p>
          <a:p>
            <a:pPr marL="800100" lvl="1" indent="-342900">
              <a:buFont typeface="Wingdings" pitchFamily="2" charset="2"/>
              <a:buChar char="q"/>
            </a:pPr>
            <a:r>
              <a:rPr lang="en-GB" sz="2400" dirty="0">
                <a:latin typeface="Century Gothic" panose="020B0502020202020204" pitchFamily="34" charset="0"/>
                <a:ea typeface="Century Gothic"/>
                <a:cs typeface="Century Gothic"/>
                <a:sym typeface="Century Gothic"/>
              </a:rPr>
              <a:t>A. </a:t>
            </a:r>
            <a:r>
              <a:rPr lang="en-GB" sz="2400" dirty="0">
                <a:latin typeface="Century Gothic" panose="020B0502020202020204" pitchFamily="34" charset="0"/>
              </a:rPr>
              <a:t>CH</a:t>
            </a:r>
            <a:r>
              <a:rPr lang="en-GB" sz="2400" baseline="-25000" dirty="0">
                <a:latin typeface="Century Gothic" panose="020B0502020202020204" pitchFamily="34" charset="0"/>
              </a:rPr>
              <a:t>4</a:t>
            </a:r>
            <a:r>
              <a:rPr lang="en-GB" sz="2400" dirty="0">
                <a:latin typeface="Century Gothic" panose="020B0502020202020204" pitchFamily="34" charset="0"/>
              </a:rPr>
              <a:t> + 2 O</a:t>
            </a:r>
            <a:r>
              <a:rPr lang="en-GB" sz="2400" baseline="-25000" dirty="0">
                <a:latin typeface="Century Gothic" panose="020B0502020202020204" pitchFamily="34" charset="0"/>
              </a:rPr>
              <a:t>2</a:t>
            </a:r>
            <a:r>
              <a:rPr lang="en-GB" sz="2400" dirty="0">
                <a:latin typeface="Century Gothic" panose="020B0502020202020204" pitchFamily="34" charset="0"/>
              </a:rPr>
              <a:t> → CO</a:t>
            </a:r>
            <a:r>
              <a:rPr lang="en-GB" sz="2400" baseline="-25000" dirty="0">
                <a:latin typeface="Century Gothic" panose="020B0502020202020204" pitchFamily="34" charset="0"/>
              </a:rPr>
              <a:t>2</a:t>
            </a:r>
            <a:r>
              <a:rPr lang="en-GB" sz="2400" dirty="0">
                <a:latin typeface="Century Gothic" panose="020B0502020202020204" pitchFamily="34" charset="0"/>
              </a:rPr>
              <a:t> +  H</a:t>
            </a:r>
            <a:r>
              <a:rPr lang="en-GB" sz="2400" baseline="-25000" dirty="0">
                <a:latin typeface="Century Gothic" panose="020B0502020202020204" pitchFamily="34" charset="0"/>
              </a:rPr>
              <a:t>2</a:t>
            </a:r>
            <a:r>
              <a:rPr lang="en-GB" sz="2400" dirty="0">
                <a:latin typeface="Century Gothic" panose="020B0502020202020204" pitchFamily="34" charset="0"/>
              </a:rPr>
              <a:t>O </a:t>
            </a:r>
            <a:endParaRPr lang="en-GB" sz="1600" dirty="0">
              <a:latin typeface="Century Gothic" panose="020B0502020202020204" pitchFamily="34" charset="0"/>
            </a:endParaRPr>
          </a:p>
          <a:p>
            <a:pPr marL="800100" lvl="1" indent="-342900">
              <a:buFont typeface="Wingdings" pitchFamily="2" charset="2"/>
              <a:buChar char="q"/>
            </a:pPr>
            <a:r>
              <a:rPr lang="en-GB" sz="2400" dirty="0">
                <a:latin typeface="Century Gothic" panose="020B0502020202020204" pitchFamily="34" charset="0"/>
                <a:ea typeface="Century Gothic"/>
                <a:cs typeface="Century Gothic"/>
                <a:sym typeface="Century Gothic"/>
              </a:rPr>
              <a:t>B. </a:t>
            </a:r>
            <a:r>
              <a:rPr lang="en-GB" sz="2400" dirty="0">
                <a:latin typeface="Century Gothic" panose="020B0502020202020204" pitchFamily="34" charset="0"/>
              </a:rPr>
              <a:t>CH</a:t>
            </a:r>
            <a:r>
              <a:rPr lang="en-GB" sz="2400" baseline="-25000" dirty="0">
                <a:latin typeface="Century Gothic" panose="020B0502020202020204" pitchFamily="34" charset="0"/>
              </a:rPr>
              <a:t>4</a:t>
            </a:r>
            <a:r>
              <a:rPr lang="en-GB" sz="2400" dirty="0">
                <a:latin typeface="Century Gothic" panose="020B0502020202020204" pitchFamily="34" charset="0"/>
              </a:rPr>
              <a:t> + O</a:t>
            </a:r>
            <a:r>
              <a:rPr lang="en-GB" sz="2400" baseline="-25000" dirty="0">
                <a:latin typeface="Century Gothic" panose="020B0502020202020204" pitchFamily="34" charset="0"/>
              </a:rPr>
              <a:t>2</a:t>
            </a:r>
            <a:r>
              <a:rPr lang="en-GB" sz="2400" dirty="0">
                <a:latin typeface="Century Gothic" panose="020B0502020202020204" pitchFamily="34" charset="0"/>
              </a:rPr>
              <a:t> → CO</a:t>
            </a:r>
            <a:r>
              <a:rPr lang="en-GB" sz="2400" baseline="-25000" dirty="0">
                <a:latin typeface="Century Gothic" panose="020B0502020202020204" pitchFamily="34" charset="0"/>
              </a:rPr>
              <a:t>2</a:t>
            </a:r>
            <a:r>
              <a:rPr lang="en-GB" sz="2400" dirty="0">
                <a:latin typeface="Century Gothic" panose="020B0502020202020204" pitchFamily="34" charset="0"/>
              </a:rPr>
              <a:t> + 2 H</a:t>
            </a:r>
            <a:r>
              <a:rPr lang="en-GB" sz="2400" baseline="-25000" dirty="0">
                <a:latin typeface="Century Gothic" panose="020B0502020202020204" pitchFamily="34" charset="0"/>
              </a:rPr>
              <a:t>2</a:t>
            </a:r>
            <a:r>
              <a:rPr lang="en-GB" sz="2400" dirty="0">
                <a:latin typeface="Century Gothic" panose="020B0502020202020204" pitchFamily="34" charset="0"/>
              </a:rPr>
              <a:t>O </a:t>
            </a:r>
            <a:endParaRPr lang="en-GB" sz="1200" dirty="0">
              <a:latin typeface="Century Gothic" panose="020B0502020202020204" pitchFamily="34" charset="0"/>
            </a:endParaRPr>
          </a:p>
          <a:p>
            <a:pPr lvl="2" indent="-457200">
              <a:buFont typeface="Wingdings" pitchFamily="2" charset="2"/>
              <a:buChar char="q"/>
            </a:pPr>
            <a:r>
              <a:rPr lang="en-GB" sz="2400" dirty="0">
                <a:latin typeface="Century Gothic" panose="020B0502020202020204" pitchFamily="34" charset="0"/>
                <a:sym typeface="Century Gothic"/>
              </a:rPr>
              <a:t>C. </a:t>
            </a:r>
            <a:r>
              <a:rPr lang="en-GB" sz="2400" dirty="0">
                <a:latin typeface="Century Gothic" panose="020B0502020202020204" pitchFamily="34" charset="0"/>
              </a:rPr>
              <a:t>CH</a:t>
            </a:r>
            <a:r>
              <a:rPr lang="en-GB" sz="2400" baseline="-25000" dirty="0">
                <a:latin typeface="Century Gothic" panose="020B0502020202020204" pitchFamily="34" charset="0"/>
              </a:rPr>
              <a:t>4</a:t>
            </a:r>
            <a:r>
              <a:rPr lang="en-GB" sz="2400" dirty="0">
                <a:latin typeface="Century Gothic" panose="020B0502020202020204" pitchFamily="34" charset="0"/>
              </a:rPr>
              <a:t> + 2 O</a:t>
            </a:r>
            <a:r>
              <a:rPr lang="en-GB" sz="2400" baseline="-25000" dirty="0">
                <a:latin typeface="Century Gothic" panose="020B0502020202020204" pitchFamily="34" charset="0"/>
              </a:rPr>
              <a:t>2</a:t>
            </a:r>
            <a:r>
              <a:rPr lang="en-GB" sz="2400" dirty="0">
                <a:latin typeface="Century Gothic" panose="020B0502020202020204" pitchFamily="34" charset="0"/>
              </a:rPr>
              <a:t> → CO</a:t>
            </a:r>
            <a:r>
              <a:rPr lang="en-GB" sz="2400" baseline="-25000" dirty="0">
                <a:latin typeface="Century Gothic" panose="020B0502020202020204" pitchFamily="34" charset="0"/>
              </a:rPr>
              <a:t>2</a:t>
            </a:r>
            <a:r>
              <a:rPr lang="en-GB" sz="2400" dirty="0">
                <a:latin typeface="Century Gothic" panose="020B0502020202020204" pitchFamily="34" charset="0"/>
              </a:rPr>
              <a:t> + 2 H</a:t>
            </a:r>
            <a:r>
              <a:rPr lang="en-GB" sz="2400" baseline="-25000" dirty="0">
                <a:latin typeface="Century Gothic" panose="020B0502020202020204" pitchFamily="34" charset="0"/>
              </a:rPr>
              <a:t>2</a:t>
            </a:r>
            <a:r>
              <a:rPr lang="en-GB" sz="2400" dirty="0">
                <a:latin typeface="Century Gothic" panose="020B0502020202020204" pitchFamily="34" charset="0"/>
              </a:rPr>
              <a:t>O </a:t>
            </a:r>
            <a:endParaRPr lang="en-GB" dirty="0">
              <a:latin typeface="Century Gothic" panose="020B0502020202020204" pitchFamily="34" charset="0"/>
            </a:endParaRPr>
          </a:p>
          <a:p>
            <a:pPr lvl="0">
              <a:buClr>
                <a:srgbClr val="000000"/>
              </a:buClr>
              <a:buSzPts val="2400"/>
            </a:pPr>
            <a:endParaRPr sz="2400" b="1" dirty="0">
              <a:latin typeface="Century Gothic" panose="020B0502020202020204" pitchFamily="34" charset="0"/>
            </a:endParaRPr>
          </a:p>
        </p:txBody>
      </p:sp>
      <p:sp>
        <p:nvSpPr>
          <p:cNvPr id="2" name="TextBox 1">
            <a:extLst>
              <a:ext uri="{FF2B5EF4-FFF2-40B4-BE49-F238E27FC236}">
                <a16:creationId xmlns:a16="http://schemas.microsoft.com/office/drawing/2014/main" id="{2BA7E4F5-3F39-CE44-A167-E34F9520505D}"/>
              </a:ext>
            </a:extLst>
          </p:cNvPr>
          <p:cNvSpPr txBox="1"/>
          <p:nvPr/>
        </p:nvSpPr>
        <p:spPr>
          <a:xfrm>
            <a:off x="565684" y="972011"/>
            <a:ext cx="372533" cy="646331"/>
          </a:xfrm>
          <a:prstGeom prst="rect">
            <a:avLst/>
          </a:prstGeom>
          <a:noFill/>
        </p:spPr>
        <p:txBody>
          <a:bodyPr wrap="square" rtlCol="0">
            <a:spAutoFit/>
          </a:bodyPr>
          <a:lstStyle/>
          <a:p>
            <a:r>
              <a:rPr lang="en-US" sz="3600" b="1" dirty="0">
                <a:solidFill>
                  <a:schemeClr val="accent1"/>
                </a:solidFill>
                <a:latin typeface="Century Gothic" panose="020B0502020202020204" pitchFamily="34" charset="0"/>
              </a:rPr>
              <a:t>✓</a:t>
            </a:r>
          </a:p>
        </p:txBody>
      </p:sp>
      <p:sp>
        <p:nvSpPr>
          <p:cNvPr id="20" name="TextBox 19">
            <a:extLst>
              <a:ext uri="{FF2B5EF4-FFF2-40B4-BE49-F238E27FC236}">
                <a16:creationId xmlns:a16="http://schemas.microsoft.com/office/drawing/2014/main" id="{0A794E34-5221-EB4E-BA95-FE317D5C0489}"/>
              </a:ext>
            </a:extLst>
          </p:cNvPr>
          <p:cNvSpPr txBox="1"/>
          <p:nvPr/>
        </p:nvSpPr>
        <p:spPr>
          <a:xfrm>
            <a:off x="569160" y="3942324"/>
            <a:ext cx="372533" cy="646331"/>
          </a:xfrm>
          <a:prstGeom prst="rect">
            <a:avLst/>
          </a:prstGeom>
          <a:noFill/>
        </p:spPr>
        <p:txBody>
          <a:bodyPr wrap="square" rtlCol="0">
            <a:spAutoFit/>
          </a:bodyPr>
          <a:lstStyle/>
          <a:p>
            <a:r>
              <a:rPr lang="en-US" sz="3600" b="1" dirty="0">
                <a:solidFill>
                  <a:schemeClr val="accent1"/>
                </a:solidFill>
                <a:latin typeface="Century Gothic" panose="020B0502020202020204" pitchFamily="34" charset="0"/>
              </a:rPr>
              <a:t>✓</a:t>
            </a:r>
          </a:p>
        </p:txBody>
      </p:sp>
      <p:sp>
        <p:nvSpPr>
          <p:cNvPr id="21" name="TextBox 20">
            <a:extLst>
              <a:ext uri="{FF2B5EF4-FFF2-40B4-BE49-F238E27FC236}">
                <a16:creationId xmlns:a16="http://schemas.microsoft.com/office/drawing/2014/main" id="{C0CFE30B-0A24-D046-A474-256E4EF5FB1B}"/>
              </a:ext>
            </a:extLst>
          </p:cNvPr>
          <p:cNvSpPr txBox="1"/>
          <p:nvPr/>
        </p:nvSpPr>
        <p:spPr>
          <a:xfrm>
            <a:off x="567295" y="5779734"/>
            <a:ext cx="372533" cy="646331"/>
          </a:xfrm>
          <a:prstGeom prst="rect">
            <a:avLst/>
          </a:prstGeom>
          <a:noFill/>
        </p:spPr>
        <p:txBody>
          <a:bodyPr wrap="square" rtlCol="0">
            <a:spAutoFit/>
          </a:bodyPr>
          <a:lstStyle/>
          <a:p>
            <a:r>
              <a:rPr lang="en-US" sz="3600" b="1" dirty="0">
                <a:solidFill>
                  <a:schemeClr val="accent1"/>
                </a:solidFill>
                <a:latin typeface="Century Gothic" panose="020B0502020202020204" pitchFamily="34" charset="0"/>
              </a:rPr>
              <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500"/>
                                        <p:tgtEl>
                                          <p:spTgt spid="20"/>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0" grpId="0"/>
      <p:bldP spid="2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4121046695"/>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C3.2.5</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1219BA6-FA9F-EE92-6069-98638F621D43}"/>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075772" y="501578"/>
            <a:ext cx="5399378" cy="4105161"/>
          </a:xfrm>
          <a:prstGeom prst="rect">
            <a:avLst/>
          </a:prstGeom>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C3.2.5</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8" y="2102199"/>
            <a:ext cx="6071204" cy="430800"/>
          </a:xfrm>
        </p:spPr>
        <p:txBody>
          <a:bodyPr/>
          <a:lstStyle/>
          <a:p>
            <a:r>
              <a:rPr lang="en-US" dirty="0">
                <a:latin typeface="Century Gothic" panose="020B0502020202020204" pitchFamily="34" charset="0"/>
              </a:rPr>
              <a:t>Balancing Equations</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11/02/2025</a:t>
            </a:fld>
            <a:endParaRPr kumimoji="0" lang="en-US" sz="2000" b="0" i="0" u="none" strike="noStrike" kern="1200" cap="none" spc="0" normalizeH="0" baseline="0" noProof="0" dirty="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Georgia" panose="02040502050405020303"/>
              <a:ea typeface="+mn-ea"/>
              <a:cs typeface="+mn-cs"/>
              <a:sym typeface="Arial"/>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258943" y="3128277"/>
            <a:ext cx="837234" cy="432292"/>
          </a:xfrm>
          <a:prstGeom prst="rect">
            <a:avLst/>
          </a:prstGeom>
        </p:spPr>
      </p:pic>
      <p:pic>
        <p:nvPicPr>
          <p:cNvPr id="15" name="Picture 14" descr="Icon&#10;&#10;Description automatically generated">
            <a:extLst>
              <a:ext uri="{FF2B5EF4-FFF2-40B4-BE49-F238E27FC236}">
                <a16:creationId xmlns:a16="http://schemas.microsoft.com/office/drawing/2014/main" id="{C8E7BBB6-43D3-B144-6ED2-D839EFAEE477}"/>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10359898" y="5285928"/>
            <a:ext cx="1145669" cy="547730"/>
          </a:xfrm>
          <a:prstGeom prst="rect">
            <a:avLst/>
          </a:prstGeom>
        </p:spPr>
      </p:pic>
      <p:sp>
        <p:nvSpPr>
          <p:cNvPr id="13" name="TextBox 12">
            <a:extLst>
              <a:ext uri="{FF2B5EF4-FFF2-40B4-BE49-F238E27FC236}">
                <a16:creationId xmlns:a16="http://schemas.microsoft.com/office/drawing/2014/main" id="{310D9832-C205-5580-79D4-74F5F88457BF}"/>
              </a:ext>
            </a:extLst>
          </p:cNvPr>
          <p:cNvSpPr txBox="1"/>
          <p:nvPr/>
        </p:nvSpPr>
        <p:spPr>
          <a:xfrm>
            <a:off x="283151" y="4498116"/>
            <a:ext cx="5116229" cy="2339102"/>
          </a:xfrm>
          <a:prstGeom prst="rect">
            <a:avLst/>
          </a:prstGeom>
          <a:noFill/>
        </p:spPr>
        <p:txBody>
          <a:bodyPr wrap="square" rtlCol="0">
            <a:spAutoFit/>
          </a:bodyPr>
          <a:lstStyle/>
          <a:p>
            <a:r>
              <a:rPr lang="en-US" dirty="0">
                <a:latin typeface="Century Gothic" panose="020B0502020202020204" pitchFamily="34" charset="0"/>
              </a:rPr>
              <a:t>C3.2.1 Prior Knowledge Review</a:t>
            </a:r>
          </a:p>
          <a:p>
            <a:r>
              <a:rPr lang="en-US" dirty="0">
                <a:latin typeface="Century Gothic" panose="020B0502020202020204" pitchFamily="34" charset="0"/>
              </a:rPr>
              <a:t>C3.2.2 Relative Formula Mass</a:t>
            </a:r>
          </a:p>
          <a:p>
            <a:r>
              <a:rPr lang="en-US" dirty="0">
                <a:latin typeface="Century Gothic" panose="020B0502020202020204" pitchFamily="34" charset="0"/>
              </a:rPr>
              <a:t>C3.2.3 Percentage by Mass</a:t>
            </a:r>
          </a:p>
          <a:p>
            <a:r>
              <a:rPr lang="en-US" dirty="0">
                <a:latin typeface="Century Gothic" panose="020B0502020202020204" pitchFamily="34" charset="0"/>
              </a:rPr>
              <a:t>C3.2.4 Conservation of Mass</a:t>
            </a:r>
          </a:p>
          <a:p>
            <a:pPr marL="342900" indent="-342900">
              <a:buFont typeface="Wingdings" pitchFamily="2" charset="2"/>
              <a:buChar char="Ø"/>
            </a:pPr>
            <a:r>
              <a:rPr lang="en-US" sz="2000" b="1" dirty="0">
                <a:latin typeface="Century Gothic" panose="020B0502020202020204" pitchFamily="34" charset="0"/>
              </a:rPr>
              <a:t>C3.2.5 Balancing Equations</a:t>
            </a:r>
          </a:p>
          <a:p>
            <a:r>
              <a:rPr lang="en-US" dirty="0">
                <a:latin typeface="Century Gothic" panose="020B0502020202020204" pitchFamily="34" charset="0"/>
              </a:rPr>
              <a:t>C3.2.6 Uncertainty</a:t>
            </a:r>
          </a:p>
          <a:p>
            <a:r>
              <a:rPr lang="en-US" dirty="0">
                <a:latin typeface="Century Gothic" panose="020B0502020202020204" pitchFamily="34" charset="0"/>
              </a:rPr>
              <a:t>C3.2.7 Introducing Concentration</a:t>
            </a:r>
          </a:p>
          <a:p>
            <a:endParaRPr lang="en-US" dirty="0">
              <a:latin typeface="Century Gothic" panose="020B0502020202020204" pitchFamily="34" charset="0"/>
            </a:endParaRPr>
          </a:p>
        </p:txBody>
      </p:sp>
      <p:sp>
        <p:nvSpPr>
          <p:cNvPr id="14" name="TextBox 13">
            <a:extLst>
              <a:ext uri="{FF2B5EF4-FFF2-40B4-BE49-F238E27FC236}">
                <a16:creationId xmlns:a16="http://schemas.microsoft.com/office/drawing/2014/main" id="{ED65183A-A45A-B290-9427-EC59D8D2AA62}"/>
              </a:ext>
            </a:extLst>
          </p:cNvPr>
          <p:cNvSpPr txBox="1"/>
          <p:nvPr/>
        </p:nvSpPr>
        <p:spPr>
          <a:xfrm>
            <a:off x="4816943" y="4513505"/>
            <a:ext cx="5116229" cy="1477328"/>
          </a:xfrm>
          <a:prstGeom prst="rect">
            <a:avLst/>
          </a:prstGeom>
          <a:noFill/>
        </p:spPr>
        <p:txBody>
          <a:bodyPr wrap="square" rtlCol="0">
            <a:spAutoFit/>
          </a:bodyPr>
          <a:lstStyle/>
          <a:p>
            <a:r>
              <a:rPr lang="en-US" dirty="0">
                <a:latin typeface="Century Gothic" panose="020B0502020202020204" pitchFamily="34" charset="0"/>
              </a:rPr>
              <a:t>C3.2.8 Concentration Calculations</a:t>
            </a:r>
          </a:p>
          <a:p>
            <a:r>
              <a:rPr lang="en-US" dirty="0">
                <a:latin typeface="Century Gothic" panose="020B0502020202020204" pitchFamily="34" charset="0"/>
              </a:rPr>
              <a:t>C3.2.9 Soluble Salts</a:t>
            </a:r>
          </a:p>
          <a:p>
            <a:r>
              <a:rPr lang="en-US" dirty="0">
                <a:latin typeface="Century Gothic" panose="020B0502020202020204" pitchFamily="34" charset="0"/>
              </a:rPr>
              <a:t>C3.2.10 Making Soluble Salts</a:t>
            </a:r>
          </a:p>
          <a:p>
            <a:r>
              <a:rPr lang="en-US" dirty="0">
                <a:latin typeface="Century Gothic" panose="020B0502020202020204" pitchFamily="34" charset="0"/>
              </a:rPr>
              <a:t>C3.2.11 Making Soluble Salts 2</a:t>
            </a:r>
          </a:p>
          <a:p>
            <a:endParaRPr lang="en-US" dirty="0">
              <a:latin typeface="Century Gothic" panose="020B0502020202020204" pitchFamily="34" charset="0"/>
            </a:endParaRPr>
          </a:p>
        </p:txBody>
      </p:sp>
    </p:spTree>
    <p:extLst>
      <p:ext uri="{BB962C8B-B14F-4D97-AF65-F5344CB8AC3E}">
        <p14:creationId xmlns:p14="http://schemas.microsoft.com/office/powerpoint/2010/main" val="1660232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2677656"/>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Identify the number of atoms of each element in a chemical formula</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significance of placing a coefficient in front of a chemical formula in an equation</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Balance chemical equations</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product</a:t>
            </a:r>
          </a:p>
        </p:txBody>
      </p:sp>
      <p:sp>
        <p:nvSpPr>
          <p:cNvPr id="12" name="Rectangle 11">
            <a:extLst>
              <a:ext uri="{FF2B5EF4-FFF2-40B4-BE49-F238E27FC236}">
                <a16:creationId xmlns:a16="http://schemas.microsoft.com/office/drawing/2014/main" id="{633A7E8A-4743-B64C-86DF-5A02881745D1}"/>
              </a:ext>
            </a:extLst>
          </p:cNvPr>
          <p:cNvSpPr/>
          <p:nvPr/>
        </p:nvSpPr>
        <p:spPr>
          <a:xfrm>
            <a:off x="4378109" y="5755170"/>
            <a:ext cx="2543391"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coefficient</a:t>
            </a:r>
          </a:p>
        </p:txBody>
      </p:sp>
      <p:sp>
        <p:nvSpPr>
          <p:cNvPr id="13" name="Rectangle 12">
            <a:extLst>
              <a:ext uri="{FF2B5EF4-FFF2-40B4-BE49-F238E27FC236}">
                <a16:creationId xmlns:a16="http://schemas.microsoft.com/office/drawing/2014/main" id="{3E876D59-91E6-364D-B1C6-8965DED5E5DB}"/>
              </a:ext>
            </a:extLst>
          </p:cNvPr>
          <p:cNvSpPr/>
          <p:nvPr/>
        </p:nvSpPr>
        <p:spPr>
          <a:xfrm>
            <a:off x="7041526" y="5755170"/>
            <a:ext cx="20763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element</a:t>
            </a:r>
          </a:p>
        </p:txBody>
      </p:sp>
      <p:sp>
        <p:nvSpPr>
          <p:cNvPr id="14" name="Rectangle 13">
            <a:extLst>
              <a:ext uri="{FF2B5EF4-FFF2-40B4-BE49-F238E27FC236}">
                <a16:creationId xmlns:a16="http://schemas.microsoft.com/office/drawing/2014/main" id="{A2C825F2-5973-4048-9A5C-E0A4E794080E}"/>
              </a:ext>
            </a:extLst>
          </p:cNvPr>
          <p:cNvSpPr/>
          <p:nvPr/>
        </p:nvSpPr>
        <p:spPr>
          <a:xfrm>
            <a:off x="4378109" y="4897279"/>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atom</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3"/>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reactant</a:t>
            </a:r>
          </a:p>
        </p:txBody>
      </p:sp>
      <p:sp>
        <p:nvSpPr>
          <p:cNvPr id="17" name="Rectangle 16">
            <a:extLst>
              <a:ext uri="{FF2B5EF4-FFF2-40B4-BE49-F238E27FC236}">
                <a16:creationId xmlns:a16="http://schemas.microsoft.com/office/drawing/2014/main" id="{0BF48710-8AA0-B846-8522-A291DFD6CA8A}"/>
              </a:ext>
            </a:extLst>
          </p:cNvPr>
          <p:cNvSpPr/>
          <p:nvPr/>
        </p:nvSpPr>
        <p:spPr>
          <a:xfrm>
            <a:off x="6775637" y="4891803"/>
            <a:ext cx="2315419"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subscript</a:t>
            </a:r>
          </a:p>
        </p:txBody>
      </p:sp>
    </p:spTree>
    <p:extLst>
      <p:ext uri="{BB962C8B-B14F-4D97-AF65-F5344CB8AC3E}">
        <p14:creationId xmlns:p14="http://schemas.microsoft.com/office/powerpoint/2010/main" val="18335237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dirty="0">
                <a:solidFill>
                  <a:schemeClr val="dk1"/>
                </a:solidFill>
                <a:latin typeface="Century Gothic"/>
                <a:ea typeface="Century Gothic"/>
                <a:cs typeface="Century Gothic"/>
                <a:sym typeface="Century Gothic"/>
              </a:rPr>
              <a:t>This is the fix-it portion of the lesson</a:t>
            </a:r>
            <a:endParaRPr lang="en-US" dirty="0"/>
          </a:p>
        </p:txBody>
      </p:sp>
      <p:pic>
        <p:nvPicPr>
          <p:cNvPr id="5" name="Picture 4" descr="Graphical user interface, text, application&#10;&#10;Description automatically generated">
            <a:extLst>
              <a:ext uri="{FF2B5EF4-FFF2-40B4-BE49-F238E27FC236}">
                <a16:creationId xmlns:a16="http://schemas.microsoft.com/office/drawing/2014/main" id="{174184F6-056A-9C4C-98E2-251CE93C63A5}"/>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7135905" y="4284420"/>
            <a:ext cx="4244041" cy="2392417"/>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5"/>
        <p:cNvGrpSpPr/>
        <p:nvPr/>
      </p:nvGrpSpPr>
      <p:grpSpPr>
        <a:xfrm>
          <a:off x="0" y="0"/>
          <a:ext cx="0" cy="0"/>
          <a:chOff x="0" y="0"/>
          <a:chExt cx="0" cy="0"/>
        </a:xfrm>
      </p:grpSpPr>
      <p:sp>
        <p:nvSpPr>
          <p:cNvPr id="174" name="Google Shape;174;p3"/>
          <p:cNvSpPr txBox="1"/>
          <p:nvPr/>
        </p:nvSpPr>
        <p:spPr>
          <a:xfrm>
            <a:off x="4893732" y="695179"/>
            <a:ext cx="6334291" cy="110795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GB" sz="6600" b="1" i="0" u="none" strike="noStrike" cap="none" dirty="0">
                <a:solidFill>
                  <a:srgbClr val="000000"/>
                </a:solidFill>
                <a:latin typeface="Century Gothic" panose="020B0502020202020204" pitchFamily="34" charset="0"/>
                <a:ea typeface="Century Gothic"/>
                <a:cs typeface="Century Gothic"/>
                <a:sym typeface="Century Gothic"/>
              </a:rPr>
              <a:t>H</a:t>
            </a:r>
            <a:r>
              <a:rPr lang="en-GB" sz="6600" b="1" i="0" u="none" strike="noStrike" cap="none" baseline="-25000" dirty="0">
                <a:solidFill>
                  <a:srgbClr val="000000"/>
                </a:solidFill>
                <a:latin typeface="Century Gothic" panose="020B0502020202020204" pitchFamily="34" charset="0"/>
                <a:ea typeface="Century Gothic"/>
                <a:cs typeface="Century Gothic"/>
                <a:sym typeface="Century Gothic"/>
              </a:rPr>
              <a:t>2</a:t>
            </a:r>
            <a:r>
              <a:rPr lang="en-GB" sz="6600" b="1" i="0" u="none" strike="noStrike" cap="none" dirty="0">
                <a:solidFill>
                  <a:srgbClr val="000000"/>
                </a:solidFill>
                <a:latin typeface="Century Gothic" panose="020B0502020202020204" pitchFamily="34" charset="0"/>
                <a:ea typeface="Century Gothic"/>
                <a:cs typeface="Century Gothic"/>
                <a:sym typeface="Century Gothic"/>
              </a:rPr>
              <a:t> + O</a:t>
            </a:r>
            <a:r>
              <a:rPr lang="en-GB" sz="6600" b="1" i="0" u="none" strike="noStrike" cap="none" baseline="-25000" dirty="0">
                <a:solidFill>
                  <a:srgbClr val="000000"/>
                </a:solidFill>
                <a:latin typeface="Century Gothic" panose="020B0502020202020204" pitchFamily="34" charset="0"/>
                <a:ea typeface="Century Gothic"/>
                <a:cs typeface="Century Gothic"/>
                <a:sym typeface="Century Gothic"/>
              </a:rPr>
              <a:t>2</a:t>
            </a:r>
            <a:r>
              <a:rPr lang="en-GB" sz="6600" b="1" i="0" u="none" strike="noStrike" cap="none" dirty="0">
                <a:solidFill>
                  <a:srgbClr val="000000"/>
                </a:solidFill>
                <a:latin typeface="Century Gothic" panose="020B0502020202020204" pitchFamily="34" charset="0"/>
                <a:ea typeface="Century Gothic"/>
                <a:cs typeface="Century Gothic"/>
                <a:sym typeface="Century Gothic"/>
              </a:rPr>
              <a:t> →  H</a:t>
            </a:r>
            <a:r>
              <a:rPr lang="en-GB" sz="6600" b="1" i="0" u="none" strike="noStrike" cap="none" baseline="-25000" dirty="0">
                <a:solidFill>
                  <a:srgbClr val="000000"/>
                </a:solidFill>
                <a:latin typeface="Century Gothic" panose="020B0502020202020204" pitchFamily="34" charset="0"/>
                <a:ea typeface="Century Gothic"/>
                <a:cs typeface="Century Gothic"/>
                <a:sym typeface="Century Gothic"/>
              </a:rPr>
              <a:t>2</a:t>
            </a:r>
            <a:r>
              <a:rPr lang="en-GB" sz="6600" b="1" i="0" u="none" strike="noStrike" cap="none" dirty="0">
                <a:solidFill>
                  <a:srgbClr val="000000"/>
                </a:solidFill>
                <a:latin typeface="Century Gothic" panose="020B0502020202020204" pitchFamily="34" charset="0"/>
                <a:ea typeface="Century Gothic"/>
                <a:cs typeface="Century Gothic"/>
                <a:sym typeface="Century Gothic"/>
              </a:rPr>
              <a:t>O</a:t>
            </a:r>
            <a:endParaRPr b="1" baseline="-25000" dirty="0">
              <a:latin typeface="Century Gothic" panose="020B0502020202020204" pitchFamily="34" charset="0"/>
            </a:endParaRPr>
          </a:p>
        </p:txBody>
      </p:sp>
      <p:sp>
        <p:nvSpPr>
          <p:cNvPr id="35" name="Google Shape;97;p1">
            <a:extLst>
              <a:ext uri="{FF2B5EF4-FFF2-40B4-BE49-F238E27FC236}">
                <a16:creationId xmlns:a16="http://schemas.microsoft.com/office/drawing/2014/main" id="{B3FF2855-0400-8040-8F4D-5C7A8002CB63}"/>
              </a:ext>
            </a:extLst>
          </p:cNvPr>
          <p:cNvSpPr txBox="1"/>
          <p:nvPr/>
        </p:nvSpPr>
        <p:spPr>
          <a:xfrm>
            <a:off x="5082699" y="2207860"/>
            <a:ext cx="196073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400" b="0" i="0" u="none" strike="noStrike" cap="none" dirty="0">
                <a:solidFill>
                  <a:schemeClr val="accent1"/>
                </a:solidFill>
                <a:latin typeface="Century Gothic" panose="020B0502020202020204" pitchFamily="34" charset="0"/>
                <a:ea typeface="Century Gothic"/>
                <a:cs typeface="Century Gothic"/>
                <a:sym typeface="Century Gothic"/>
              </a:rPr>
              <a:t>Hydrogen</a:t>
            </a:r>
            <a:endParaRPr dirty="0">
              <a:solidFill>
                <a:schemeClr val="accent1"/>
              </a:solidFill>
              <a:latin typeface="Century Gothic" panose="020B0502020202020204" pitchFamily="34" charset="0"/>
            </a:endParaRPr>
          </a:p>
        </p:txBody>
      </p:sp>
      <p:sp>
        <p:nvSpPr>
          <p:cNvPr id="36" name="Google Shape;97;p1">
            <a:extLst>
              <a:ext uri="{FF2B5EF4-FFF2-40B4-BE49-F238E27FC236}">
                <a16:creationId xmlns:a16="http://schemas.microsoft.com/office/drawing/2014/main" id="{3223AC00-AACB-234B-B9AF-0B92728E2938}"/>
              </a:ext>
            </a:extLst>
          </p:cNvPr>
          <p:cNvSpPr txBox="1"/>
          <p:nvPr/>
        </p:nvSpPr>
        <p:spPr>
          <a:xfrm>
            <a:off x="5027138" y="3428828"/>
            <a:ext cx="1502762"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400" b="0" i="0" u="none" strike="noStrike" cap="none" dirty="0">
                <a:solidFill>
                  <a:schemeClr val="accent1"/>
                </a:solidFill>
                <a:latin typeface="Century Gothic" panose="020B0502020202020204" pitchFamily="34" charset="0"/>
                <a:ea typeface="Century Gothic"/>
                <a:cs typeface="Century Gothic"/>
                <a:sym typeface="Century Gothic"/>
              </a:rPr>
              <a:t>Oxygen</a:t>
            </a:r>
            <a:endParaRPr dirty="0">
              <a:solidFill>
                <a:schemeClr val="accent1"/>
              </a:solidFill>
              <a:latin typeface="Century Gothic" panose="020B0502020202020204" pitchFamily="34" charset="0"/>
            </a:endParaRPr>
          </a:p>
        </p:txBody>
      </p:sp>
      <p:sp>
        <p:nvSpPr>
          <p:cNvPr id="37" name="Google Shape;97;p1">
            <a:extLst>
              <a:ext uri="{FF2B5EF4-FFF2-40B4-BE49-F238E27FC236}">
                <a16:creationId xmlns:a16="http://schemas.microsoft.com/office/drawing/2014/main" id="{D2411547-2A40-8846-9AF4-1FD6DDCD44A1}"/>
              </a:ext>
            </a:extLst>
          </p:cNvPr>
          <p:cNvSpPr txBox="1"/>
          <p:nvPr/>
        </p:nvSpPr>
        <p:spPr>
          <a:xfrm>
            <a:off x="9188179" y="2207860"/>
            <a:ext cx="167007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400" b="0" i="0" u="none" strike="noStrike" cap="none" dirty="0">
                <a:solidFill>
                  <a:schemeClr val="accent1"/>
                </a:solidFill>
                <a:latin typeface="Century Gothic" panose="020B0502020202020204" pitchFamily="34" charset="0"/>
                <a:ea typeface="Century Gothic"/>
                <a:cs typeface="Century Gothic"/>
                <a:sym typeface="Century Gothic"/>
              </a:rPr>
              <a:t>Hydrogen</a:t>
            </a:r>
            <a:endParaRPr dirty="0">
              <a:solidFill>
                <a:schemeClr val="accent1"/>
              </a:solidFill>
              <a:latin typeface="Century Gothic" panose="020B0502020202020204" pitchFamily="34" charset="0"/>
            </a:endParaRPr>
          </a:p>
        </p:txBody>
      </p:sp>
      <p:cxnSp>
        <p:nvCxnSpPr>
          <p:cNvPr id="4" name="Straight Connector 3">
            <a:extLst>
              <a:ext uri="{FF2B5EF4-FFF2-40B4-BE49-F238E27FC236}">
                <a16:creationId xmlns:a16="http://schemas.microsoft.com/office/drawing/2014/main" id="{E8752FF2-B5A7-604B-910E-82DEC555CD1D}"/>
              </a:ext>
            </a:extLst>
          </p:cNvPr>
          <p:cNvCxnSpPr/>
          <p:nvPr/>
        </p:nvCxnSpPr>
        <p:spPr>
          <a:xfrm>
            <a:off x="8645544" y="851252"/>
            <a:ext cx="0" cy="3958539"/>
          </a:xfrm>
          <a:prstGeom prst="line">
            <a:avLst/>
          </a:prstGeom>
        </p:spPr>
        <p:style>
          <a:lnRef idx="1">
            <a:schemeClr val="accent1"/>
          </a:lnRef>
          <a:fillRef idx="0">
            <a:schemeClr val="accent1"/>
          </a:fillRef>
          <a:effectRef idx="0">
            <a:schemeClr val="accent1"/>
          </a:effectRef>
          <a:fontRef idx="minor">
            <a:schemeClr val="tx1"/>
          </a:fontRef>
        </p:style>
      </p:cxnSp>
      <p:sp>
        <p:nvSpPr>
          <p:cNvPr id="26" name="Google Shape;97;p1">
            <a:extLst>
              <a:ext uri="{FF2B5EF4-FFF2-40B4-BE49-F238E27FC236}">
                <a16:creationId xmlns:a16="http://schemas.microsoft.com/office/drawing/2014/main" id="{3B7BFCD0-1FE1-C34A-BCDA-AB507D617A92}"/>
              </a:ext>
            </a:extLst>
          </p:cNvPr>
          <p:cNvSpPr txBox="1"/>
          <p:nvPr/>
        </p:nvSpPr>
        <p:spPr>
          <a:xfrm>
            <a:off x="9232359" y="3499211"/>
            <a:ext cx="1670075"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400" b="0" i="0" u="none" strike="noStrike" cap="none" dirty="0">
                <a:solidFill>
                  <a:schemeClr val="accent1"/>
                </a:solidFill>
                <a:latin typeface="Century Gothic" panose="020B0502020202020204" pitchFamily="34" charset="0"/>
                <a:ea typeface="Century Gothic"/>
                <a:cs typeface="Century Gothic"/>
                <a:sym typeface="Century Gothic"/>
              </a:rPr>
              <a:t>Oxygen</a:t>
            </a:r>
            <a:endParaRPr dirty="0">
              <a:solidFill>
                <a:schemeClr val="accent1"/>
              </a:solidFill>
              <a:latin typeface="Century Gothic" panose="020B0502020202020204" pitchFamily="34" charset="0"/>
            </a:endParaRPr>
          </a:p>
        </p:txBody>
      </p:sp>
      <p:sp>
        <p:nvSpPr>
          <p:cNvPr id="27" name="Google Shape;97;p1">
            <a:extLst>
              <a:ext uri="{FF2B5EF4-FFF2-40B4-BE49-F238E27FC236}">
                <a16:creationId xmlns:a16="http://schemas.microsoft.com/office/drawing/2014/main" id="{F631B6F6-5B35-9747-83AD-C1073EED197D}"/>
              </a:ext>
            </a:extLst>
          </p:cNvPr>
          <p:cNvSpPr txBox="1"/>
          <p:nvPr/>
        </p:nvSpPr>
        <p:spPr>
          <a:xfrm>
            <a:off x="5138189" y="2562478"/>
            <a:ext cx="196073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400" b="1" dirty="0">
                <a:solidFill>
                  <a:schemeClr val="accent1"/>
                </a:solidFill>
                <a:latin typeface="Century Gothic" panose="020B0502020202020204" pitchFamily="34" charset="0"/>
                <a:ea typeface="Century Gothic"/>
                <a:cs typeface="Century Gothic"/>
                <a:sym typeface="Century Gothic"/>
              </a:rPr>
              <a:t>2</a:t>
            </a:r>
            <a:r>
              <a:rPr lang="en-GB" sz="2400" b="0" i="0" u="none" strike="noStrike" cap="none" dirty="0">
                <a:solidFill>
                  <a:schemeClr val="accent1"/>
                </a:solidFill>
                <a:latin typeface="Century Gothic" panose="020B0502020202020204" pitchFamily="34" charset="0"/>
                <a:ea typeface="Century Gothic"/>
                <a:cs typeface="Century Gothic"/>
                <a:sym typeface="Century Gothic"/>
              </a:rPr>
              <a:t> atoms</a:t>
            </a:r>
            <a:endParaRPr dirty="0">
              <a:solidFill>
                <a:schemeClr val="accent1"/>
              </a:solidFill>
              <a:latin typeface="Century Gothic" panose="020B0502020202020204" pitchFamily="34" charset="0"/>
            </a:endParaRPr>
          </a:p>
        </p:txBody>
      </p:sp>
      <p:sp>
        <p:nvSpPr>
          <p:cNvPr id="28" name="Google Shape;97;p1">
            <a:extLst>
              <a:ext uri="{FF2B5EF4-FFF2-40B4-BE49-F238E27FC236}">
                <a16:creationId xmlns:a16="http://schemas.microsoft.com/office/drawing/2014/main" id="{C5CFE1ED-136E-194A-98D6-6E676754C1BA}"/>
              </a:ext>
            </a:extLst>
          </p:cNvPr>
          <p:cNvSpPr txBox="1"/>
          <p:nvPr/>
        </p:nvSpPr>
        <p:spPr>
          <a:xfrm>
            <a:off x="5082698" y="3853665"/>
            <a:ext cx="196073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400" b="1" i="0" u="none" strike="noStrike" cap="none" dirty="0">
                <a:solidFill>
                  <a:schemeClr val="accent1"/>
                </a:solidFill>
                <a:latin typeface="Century Gothic" panose="020B0502020202020204" pitchFamily="34" charset="0"/>
                <a:ea typeface="Century Gothic"/>
                <a:cs typeface="Century Gothic"/>
                <a:sym typeface="Century Gothic"/>
              </a:rPr>
              <a:t>2</a:t>
            </a:r>
            <a:r>
              <a:rPr lang="en-GB" sz="2400" b="0" i="0" u="none" strike="noStrike" cap="none" dirty="0">
                <a:solidFill>
                  <a:schemeClr val="accent1"/>
                </a:solidFill>
                <a:latin typeface="Century Gothic" panose="020B0502020202020204" pitchFamily="34" charset="0"/>
                <a:ea typeface="Century Gothic"/>
                <a:cs typeface="Century Gothic"/>
                <a:sym typeface="Century Gothic"/>
              </a:rPr>
              <a:t> atoms</a:t>
            </a:r>
            <a:endParaRPr dirty="0">
              <a:solidFill>
                <a:schemeClr val="accent1"/>
              </a:solidFill>
              <a:latin typeface="Century Gothic" panose="020B0502020202020204" pitchFamily="34" charset="0"/>
            </a:endParaRPr>
          </a:p>
        </p:txBody>
      </p:sp>
      <p:sp>
        <p:nvSpPr>
          <p:cNvPr id="29" name="Google Shape;97;p1">
            <a:extLst>
              <a:ext uri="{FF2B5EF4-FFF2-40B4-BE49-F238E27FC236}">
                <a16:creationId xmlns:a16="http://schemas.microsoft.com/office/drawing/2014/main" id="{3DEB679D-7EF5-A94A-8C20-BAEC2DC60423}"/>
              </a:ext>
            </a:extLst>
          </p:cNvPr>
          <p:cNvSpPr txBox="1"/>
          <p:nvPr/>
        </p:nvSpPr>
        <p:spPr>
          <a:xfrm>
            <a:off x="9355694" y="2595551"/>
            <a:ext cx="196073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400" b="1" dirty="0">
                <a:solidFill>
                  <a:schemeClr val="accent1"/>
                </a:solidFill>
                <a:latin typeface="Century Gothic" panose="020B0502020202020204" pitchFamily="34" charset="0"/>
                <a:ea typeface="Century Gothic"/>
                <a:cs typeface="Century Gothic"/>
                <a:sym typeface="Century Gothic"/>
              </a:rPr>
              <a:t>2</a:t>
            </a:r>
            <a:r>
              <a:rPr lang="en-GB" sz="2400" b="0" i="0" u="none" strike="noStrike" cap="none" dirty="0">
                <a:solidFill>
                  <a:schemeClr val="accent1"/>
                </a:solidFill>
                <a:latin typeface="Century Gothic" panose="020B0502020202020204" pitchFamily="34" charset="0"/>
                <a:ea typeface="Century Gothic"/>
                <a:cs typeface="Century Gothic"/>
                <a:sym typeface="Century Gothic"/>
              </a:rPr>
              <a:t> atoms</a:t>
            </a:r>
            <a:endParaRPr dirty="0">
              <a:solidFill>
                <a:schemeClr val="accent1"/>
              </a:solidFill>
              <a:latin typeface="Century Gothic" panose="020B0502020202020204" pitchFamily="34" charset="0"/>
            </a:endParaRPr>
          </a:p>
        </p:txBody>
      </p:sp>
      <p:sp>
        <p:nvSpPr>
          <p:cNvPr id="30" name="Google Shape;97;p1">
            <a:extLst>
              <a:ext uri="{FF2B5EF4-FFF2-40B4-BE49-F238E27FC236}">
                <a16:creationId xmlns:a16="http://schemas.microsoft.com/office/drawing/2014/main" id="{C8F89B93-47C8-B647-B0F6-DF5F4CD130A2}"/>
              </a:ext>
            </a:extLst>
          </p:cNvPr>
          <p:cNvSpPr txBox="1"/>
          <p:nvPr/>
        </p:nvSpPr>
        <p:spPr>
          <a:xfrm>
            <a:off x="9267290" y="3853665"/>
            <a:ext cx="1960733" cy="46162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2400" b="1" dirty="0">
                <a:solidFill>
                  <a:schemeClr val="accent1"/>
                </a:solidFill>
                <a:latin typeface="Century Gothic" panose="020B0502020202020204" pitchFamily="34" charset="0"/>
                <a:ea typeface="Century Gothic"/>
                <a:cs typeface="Century Gothic"/>
                <a:sym typeface="Century Gothic"/>
              </a:rPr>
              <a:t>1</a:t>
            </a:r>
            <a:r>
              <a:rPr lang="en-GB" sz="2400" b="0" i="0" u="none" strike="noStrike" cap="none" dirty="0">
                <a:solidFill>
                  <a:schemeClr val="accent1"/>
                </a:solidFill>
                <a:latin typeface="Century Gothic" panose="020B0502020202020204" pitchFamily="34" charset="0"/>
                <a:ea typeface="Century Gothic"/>
                <a:cs typeface="Century Gothic"/>
                <a:sym typeface="Century Gothic"/>
              </a:rPr>
              <a:t> atom</a:t>
            </a:r>
            <a:endParaRPr dirty="0">
              <a:solidFill>
                <a:schemeClr val="accent1"/>
              </a:solidFill>
              <a:latin typeface="Century Gothic" panose="020B0502020202020204" pitchFamily="34" charset="0"/>
            </a:endParaRPr>
          </a:p>
        </p:txBody>
      </p:sp>
      <p:sp>
        <p:nvSpPr>
          <p:cNvPr id="13" name="Google Shape;164;p3">
            <a:extLst>
              <a:ext uri="{FF2B5EF4-FFF2-40B4-BE49-F238E27FC236}">
                <a16:creationId xmlns:a16="http://schemas.microsoft.com/office/drawing/2014/main" id="{A1831BAE-83D0-8344-9E4E-C0D122F273C1}"/>
              </a:ext>
            </a:extLst>
          </p:cNvPr>
          <p:cNvSpPr txBox="1"/>
          <p:nvPr/>
        </p:nvSpPr>
        <p:spPr>
          <a:xfrm>
            <a:off x="151565" y="88719"/>
            <a:ext cx="11359322" cy="461624"/>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We can follow these steps to balance any chemical equation.</a:t>
            </a:r>
            <a:endParaRPr b="1" dirty="0">
              <a:latin typeface="Century Gothic" panose="020B0502020202020204" pitchFamily="34" charset="0"/>
            </a:endParaRPr>
          </a:p>
        </p:txBody>
      </p:sp>
      <p:sp>
        <p:nvSpPr>
          <p:cNvPr id="14" name="Google Shape;164;p3">
            <a:extLst>
              <a:ext uri="{FF2B5EF4-FFF2-40B4-BE49-F238E27FC236}">
                <a16:creationId xmlns:a16="http://schemas.microsoft.com/office/drawing/2014/main" id="{5AB4205D-F671-4745-8A05-11E0C7780442}"/>
              </a:ext>
            </a:extLst>
          </p:cNvPr>
          <p:cNvSpPr txBox="1"/>
          <p:nvPr/>
        </p:nvSpPr>
        <p:spPr>
          <a:xfrm>
            <a:off x="147954" y="548956"/>
            <a:ext cx="3800823"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1: </a:t>
            </a:r>
            <a:r>
              <a:rPr lang="en-GB" sz="2400" dirty="0">
                <a:solidFill>
                  <a:srgbClr val="000000"/>
                </a:solidFill>
                <a:latin typeface="Century Gothic" panose="020B0502020202020204" pitchFamily="34" charset="0"/>
                <a:ea typeface="Century Gothic"/>
                <a:cs typeface="Century Gothic"/>
                <a:sym typeface="Century Gothic"/>
              </a:rPr>
              <a:t>Write out the equation neatly and divide it into two parts, reactants and products.</a:t>
            </a:r>
            <a:endParaRPr dirty="0">
              <a:latin typeface="Century Gothic" panose="020B0502020202020204" pitchFamily="34" charset="0"/>
            </a:endParaRPr>
          </a:p>
        </p:txBody>
      </p:sp>
      <p:sp>
        <p:nvSpPr>
          <p:cNvPr id="15" name="Google Shape;164;p3">
            <a:extLst>
              <a:ext uri="{FF2B5EF4-FFF2-40B4-BE49-F238E27FC236}">
                <a16:creationId xmlns:a16="http://schemas.microsoft.com/office/drawing/2014/main" id="{1C856EC6-F42D-0A4F-ADBE-FCB5C18BB5D8}"/>
              </a:ext>
            </a:extLst>
          </p:cNvPr>
          <p:cNvSpPr txBox="1"/>
          <p:nvPr/>
        </p:nvSpPr>
        <p:spPr>
          <a:xfrm>
            <a:off x="148669" y="2089553"/>
            <a:ext cx="3631331"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sym typeface="Century Gothic"/>
              </a:rPr>
              <a:t>Step 2: </a:t>
            </a:r>
            <a:r>
              <a:rPr lang="en-GB" sz="2400" dirty="0">
                <a:solidFill>
                  <a:srgbClr val="000000"/>
                </a:solidFill>
                <a:latin typeface="Century Gothic" panose="020B0502020202020204" pitchFamily="34" charset="0"/>
                <a:sym typeface="Century Gothic"/>
              </a:rPr>
              <a:t>List the elements on each side and check they are the same.</a:t>
            </a:r>
            <a:endParaRPr dirty="0">
              <a:latin typeface="Century Gothic" panose="020B0502020202020204" pitchFamily="34" charset="0"/>
            </a:endParaRPr>
          </a:p>
        </p:txBody>
      </p:sp>
      <p:sp>
        <p:nvSpPr>
          <p:cNvPr id="16" name="Google Shape;164;p3">
            <a:extLst>
              <a:ext uri="{FF2B5EF4-FFF2-40B4-BE49-F238E27FC236}">
                <a16:creationId xmlns:a16="http://schemas.microsoft.com/office/drawing/2014/main" id="{2B97A970-7F4D-054A-AA17-0CFCC4A4DEF4}"/>
              </a:ext>
            </a:extLst>
          </p:cNvPr>
          <p:cNvSpPr txBox="1"/>
          <p:nvPr/>
        </p:nvSpPr>
        <p:spPr>
          <a:xfrm>
            <a:off x="153747" y="3650821"/>
            <a:ext cx="3621174" cy="1200288"/>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3: </a:t>
            </a:r>
            <a:r>
              <a:rPr lang="en-GB" sz="2400" dirty="0">
                <a:solidFill>
                  <a:srgbClr val="000000"/>
                </a:solidFill>
                <a:latin typeface="Century Gothic" panose="020B0502020202020204" pitchFamily="34" charset="0"/>
                <a:ea typeface="Century Gothic"/>
                <a:cs typeface="Century Gothic"/>
                <a:sym typeface="Century Gothic"/>
              </a:rPr>
              <a:t>Count the number of atoms of each element shown. </a:t>
            </a:r>
            <a:endParaRPr dirty="0">
              <a:latin typeface="Century Gothic" panose="020B0502020202020204" pitchFamily="34" charset="0"/>
            </a:endParaRPr>
          </a:p>
        </p:txBody>
      </p:sp>
      <p:sp>
        <p:nvSpPr>
          <p:cNvPr id="2" name="Rectangle 1">
            <a:extLst>
              <a:ext uri="{FF2B5EF4-FFF2-40B4-BE49-F238E27FC236}">
                <a16:creationId xmlns:a16="http://schemas.microsoft.com/office/drawing/2014/main" id="{EC674F12-CD1B-F942-BC1C-977B87642BFB}"/>
              </a:ext>
            </a:extLst>
          </p:cNvPr>
          <p:cNvSpPr/>
          <p:nvPr/>
        </p:nvSpPr>
        <p:spPr>
          <a:xfrm>
            <a:off x="147954" y="4851109"/>
            <a:ext cx="4083315" cy="1938992"/>
          </a:xfrm>
          <a:prstGeom prst="rect">
            <a:avLst/>
          </a:prstGeom>
        </p:spPr>
        <p:txBody>
          <a:bodyPr wrap="square">
            <a:spAutoFit/>
          </a:bodyPr>
          <a:lstStyle/>
          <a:p>
            <a:pPr lvl="0">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4: </a:t>
            </a:r>
            <a:r>
              <a:rPr lang="en-GB" sz="2400" dirty="0">
                <a:solidFill>
                  <a:srgbClr val="000000"/>
                </a:solidFill>
                <a:latin typeface="Century Gothic" panose="020B0502020202020204" pitchFamily="34" charset="0"/>
                <a:ea typeface="Century Gothic"/>
                <a:cs typeface="Century Gothic"/>
                <a:sym typeface="Century Gothic"/>
              </a:rPr>
              <a:t>Add coefficients to the equation to change the number of atoms to make them equal on both sides.</a:t>
            </a:r>
            <a:endParaRPr lang="en-GB" sz="2400" dirty="0">
              <a:latin typeface="Century Gothic" panose="020B0502020202020204" pitchFamily="34" charset="0"/>
            </a:endParaRPr>
          </a:p>
        </p:txBody>
      </p:sp>
      <p:sp>
        <p:nvSpPr>
          <p:cNvPr id="3" name="Rectangle 2">
            <a:extLst>
              <a:ext uri="{FF2B5EF4-FFF2-40B4-BE49-F238E27FC236}">
                <a16:creationId xmlns:a16="http://schemas.microsoft.com/office/drawing/2014/main" id="{E5965B94-AC17-D54F-89B2-ED26546F8614}"/>
              </a:ext>
            </a:extLst>
          </p:cNvPr>
          <p:cNvSpPr/>
          <p:nvPr/>
        </p:nvSpPr>
        <p:spPr>
          <a:xfrm>
            <a:off x="4534573" y="711093"/>
            <a:ext cx="556738" cy="1107996"/>
          </a:xfrm>
          <a:prstGeom prst="rect">
            <a:avLst/>
          </a:prstGeom>
        </p:spPr>
        <p:txBody>
          <a:bodyPr wrap="square">
            <a:spAutoFit/>
          </a:bodyPr>
          <a:lstStyle/>
          <a:p>
            <a:pPr lvl="0">
              <a:buClr>
                <a:srgbClr val="000000"/>
              </a:buClr>
              <a:buSzPts val="2400"/>
            </a:pPr>
            <a:r>
              <a:rPr lang="en-GB" sz="6600" b="1" dirty="0">
                <a:solidFill>
                  <a:schemeClr val="accent1"/>
                </a:solidFill>
                <a:latin typeface="Century Gothic" panose="020B0502020202020204" pitchFamily="34" charset="0"/>
                <a:ea typeface="Century Gothic"/>
                <a:cs typeface="Century Gothic"/>
                <a:sym typeface="Century Gothic"/>
              </a:rPr>
              <a:t>2</a:t>
            </a:r>
            <a:endParaRPr lang="en-GB" sz="6600" b="1" dirty="0">
              <a:solidFill>
                <a:schemeClr val="accent1"/>
              </a:solidFill>
              <a:latin typeface="Century Gothic" panose="020B0502020202020204" pitchFamily="34" charset="0"/>
            </a:endParaRPr>
          </a:p>
        </p:txBody>
      </p:sp>
      <p:sp>
        <p:nvSpPr>
          <p:cNvPr id="19" name="Rectangle 18">
            <a:extLst>
              <a:ext uri="{FF2B5EF4-FFF2-40B4-BE49-F238E27FC236}">
                <a16:creationId xmlns:a16="http://schemas.microsoft.com/office/drawing/2014/main" id="{35C84C73-5572-144F-B1EF-1BBBC3FA38CF}"/>
              </a:ext>
            </a:extLst>
          </p:cNvPr>
          <p:cNvSpPr/>
          <p:nvPr/>
        </p:nvSpPr>
        <p:spPr>
          <a:xfrm>
            <a:off x="8942955" y="695179"/>
            <a:ext cx="556738" cy="1107996"/>
          </a:xfrm>
          <a:prstGeom prst="rect">
            <a:avLst/>
          </a:prstGeom>
        </p:spPr>
        <p:txBody>
          <a:bodyPr wrap="square">
            <a:spAutoFit/>
          </a:bodyPr>
          <a:lstStyle/>
          <a:p>
            <a:pPr lvl="0">
              <a:buClr>
                <a:srgbClr val="000000"/>
              </a:buClr>
              <a:buSzPts val="2400"/>
            </a:pPr>
            <a:r>
              <a:rPr lang="en-GB" sz="6600" b="1" dirty="0">
                <a:solidFill>
                  <a:schemeClr val="accent1"/>
                </a:solidFill>
                <a:latin typeface="Century Gothic" panose="020B0502020202020204" pitchFamily="34" charset="0"/>
                <a:ea typeface="Century Gothic"/>
                <a:cs typeface="Century Gothic"/>
                <a:sym typeface="Century Gothic"/>
              </a:rPr>
              <a:t>2</a:t>
            </a:r>
            <a:endParaRPr lang="en-GB" sz="6600" b="1" dirty="0">
              <a:solidFill>
                <a:schemeClr val="accent1"/>
              </a:solidFill>
              <a:latin typeface="Century Gothic" panose="020B0502020202020204" pitchFamily="34" charset="0"/>
            </a:endParaRPr>
          </a:p>
        </p:txBody>
      </p:sp>
      <p:sp>
        <p:nvSpPr>
          <p:cNvPr id="20" name="Rectangle 19">
            <a:extLst>
              <a:ext uri="{FF2B5EF4-FFF2-40B4-BE49-F238E27FC236}">
                <a16:creationId xmlns:a16="http://schemas.microsoft.com/office/drawing/2014/main" id="{8326D974-A391-2F43-AC70-F82EE16F48E8}"/>
              </a:ext>
            </a:extLst>
          </p:cNvPr>
          <p:cNvSpPr/>
          <p:nvPr/>
        </p:nvSpPr>
        <p:spPr>
          <a:xfrm>
            <a:off x="5121188" y="2922376"/>
            <a:ext cx="1709202" cy="430887"/>
          </a:xfrm>
          <a:prstGeom prst="rect">
            <a:avLst/>
          </a:prstGeom>
        </p:spPr>
        <p:txBody>
          <a:bodyPr wrap="square">
            <a:spAutoFit/>
          </a:bodyPr>
          <a:lstStyle/>
          <a:p>
            <a:pPr lvl="0">
              <a:buClr>
                <a:srgbClr val="000000"/>
              </a:buClr>
              <a:buSzPts val="2400"/>
            </a:pPr>
            <a:r>
              <a:rPr lang="en-GB" sz="2200" b="1" dirty="0">
                <a:solidFill>
                  <a:schemeClr val="accent1"/>
                </a:solidFill>
                <a:latin typeface="Century Gothic" panose="020B0502020202020204" pitchFamily="34" charset="0"/>
                <a:ea typeface="Century Gothic"/>
                <a:cs typeface="Century Gothic"/>
                <a:sym typeface="Century Gothic"/>
              </a:rPr>
              <a:t>4 </a:t>
            </a:r>
            <a:r>
              <a:rPr lang="en-GB" sz="2200" dirty="0">
                <a:solidFill>
                  <a:schemeClr val="accent1"/>
                </a:solidFill>
                <a:latin typeface="Century Gothic" panose="020B0502020202020204" pitchFamily="34" charset="0"/>
                <a:ea typeface="Century Gothic"/>
                <a:cs typeface="Century Gothic"/>
                <a:sym typeface="Century Gothic"/>
              </a:rPr>
              <a:t>atoms</a:t>
            </a:r>
            <a:endParaRPr lang="en-GB" sz="2200" dirty="0">
              <a:solidFill>
                <a:schemeClr val="accent1"/>
              </a:solidFill>
              <a:latin typeface="Century Gothic" panose="020B0502020202020204" pitchFamily="34" charset="0"/>
            </a:endParaRPr>
          </a:p>
        </p:txBody>
      </p:sp>
      <p:sp>
        <p:nvSpPr>
          <p:cNvPr id="22" name="Rectangle 21">
            <a:extLst>
              <a:ext uri="{FF2B5EF4-FFF2-40B4-BE49-F238E27FC236}">
                <a16:creationId xmlns:a16="http://schemas.microsoft.com/office/drawing/2014/main" id="{91C81261-6841-9D44-BF9B-2D46A3E01D72}"/>
              </a:ext>
            </a:extLst>
          </p:cNvPr>
          <p:cNvSpPr/>
          <p:nvPr/>
        </p:nvSpPr>
        <p:spPr>
          <a:xfrm>
            <a:off x="9355694" y="2932366"/>
            <a:ext cx="1709202" cy="430887"/>
          </a:xfrm>
          <a:prstGeom prst="rect">
            <a:avLst/>
          </a:prstGeom>
        </p:spPr>
        <p:txBody>
          <a:bodyPr wrap="square">
            <a:spAutoFit/>
          </a:bodyPr>
          <a:lstStyle/>
          <a:p>
            <a:pPr lvl="0">
              <a:buClr>
                <a:srgbClr val="000000"/>
              </a:buClr>
              <a:buSzPts val="2400"/>
            </a:pPr>
            <a:r>
              <a:rPr lang="en-GB" sz="2200" b="1" dirty="0">
                <a:solidFill>
                  <a:schemeClr val="accent1"/>
                </a:solidFill>
                <a:latin typeface="Century Gothic" panose="020B0502020202020204" pitchFamily="34" charset="0"/>
                <a:ea typeface="Century Gothic"/>
                <a:cs typeface="Century Gothic"/>
                <a:sym typeface="Century Gothic"/>
              </a:rPr>
              <a:t>4 </a:t>
            </a:r>
            <a:r>
              <a:rPr lang="en-GB" sz="2200" dirty="0">
                <a:solidFill>
                  <a:schemeClr val="accent1"/>
                </a:solidFill>
                <a:latin typeface="Century Gothic" panose="020B0502020202020204" pitchFamily="34" charset="0"/>
                <a:ea typeface="Century Gothic"/>
                <a:cs typeface="Century Gothic"/>
                <a:sym typeface="Century Gothic"/>
              </a:rPr>
              <a:t>atoms</a:t>
            </a:r>
            <a:endParaRPr lang="en-GB" sz="2200" dirty="0">
              <a:solidFill>
                <a:schemeClr val="accent1"/>
              </a:solidFill>
              <a:latin typeface="Century Gothic" panose="020B0502020202020204" pitchFamily="34" charset="0"/>
            </a:endParaRPr>
          </a:p>
        </p:txBody>
      </p:sp>
      <p:sp>
        <p:nvSpPr>
          <p:cNvPr id="23" name="Rectangle 22">
            <a:extLst>
              <a:ext uri="{FF2B5EF4-FFF2-40B4-BE49-F238E27FC236}">
                <a16:creationId xmlns:a16="http://schemas.microsoft.com/office/drawing/2014/main" id="{5E3E329A-FED8-7944-9C85-ABA4513083C6}"/>
              </a:ext>
            </a:extLst>
          </p:cNvPr>
          <p:cNvSpPr/>
          <p:nvPr/>
        </p:nvSpPr>
        <p:spPr>
          <a:xfrm>
            <a:off x="9288033" y="4235803"/>
            <a:ext cx="1709202" cy="430887"/>
          </a:xfrm>
          <a:prstGeom prst="rect">
            <a:avLst/>
          </a:prstGeom>
        </p:spPr>
        <p:txBody>
          <a:bodyPr wrap="square">
            <a:spAutoFit/>
          </a:bodyPr>
          <a:lstStyle/>
          <a:p>
            <a:pPr lvl="0">
              <a:buClr>
                <a:srgbClr val="000000"/>
              </a:buClr>
              <a:buSzPts val="2400"/>
            </a:pPr>
            <a:r>
              <a:rPr lang="en-GB" sz="2200" b="1" dirty="0">
                <a:solidFill>
                  <a:schemeClr val="accent1"/>
                </a:solidFill>
                <a:latin typeface="Century Gothic" panose="020B0502020202020204" pitchFamily="34" charset="0"/>
                <a:ea typeface="Century Gothic"/>
                <a:cs typeface="Century Gothic"/>
                <a:sym typeface="Century Gothic"/>
              </a:rPr>
              <a:t>2 </a:t>
            </a:r>
            <a:r>
              <a:rPr lang="en-GB" sz="2200" dirty="0">
                <a:solidFill>
                  <a:schemeClr val="accent1"/>
                </a:solidFill>
                <a:latin typeface="Century Gothic" panose="020B0502020202020204" pitchFamily="34" charset="0"/>
                <a:ea typeface="Century Gothic"/>
                <a:cs typeface="Century Gothic"/>
                <a:sym typeface="Century Gothic"/>
              </a:rPr>
              <a:t>atoms</a:t>
            </a:r>
            <a:endParaRPr lang="en-GB" sz="2200" dirty="0">
              <a:solidFill>
                <a:schemeClr val="accent1"/>
              </a:solidFill>
              <a:latin typeface="Century Gothic" panose="020B0502020202020204" pitchFamily="34" charset="0"/>
            </a:endParaRPr>
          </a:p>
        </p:txBody>
      </p:sp>
      <p:cxnSp>
        <p:nvCxnSpPr>
          <p:cNvPr id="6" name="Straight Connector 5">
            <a:extLst>
              <a:ext uri="{FF2B5EF4-FFF2-40B4-BE49-F238E27FC236}">
                <a16:creationId xmlns:a16="http://schemas.microsoft.com/office/drawing/2014/main" id="{771A2887-B797-1A48-9A77-76371047BFA7}"/>
              </a:ext>
            </a:extLst>
          </p:cNvPr>
          <p:cNvCxnSpPr>
            <a:cxnSpLocks/>
          </p:cNvCxnSpPr>
          <p:nvPr/>
        </p:nvCxnSpPr>
        <p:spPr>
          <a:xfrm>
            <a:off x="5227454" y="2793290"/>
            <a:ext cx="1110575" cy="24238"/>
          </a:xfrm>
          <a:prstGeom prst="line">
            <a:avLst/>
          </a:prstGeom>
          <a:ln w="53975"/>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9BAAA385-1A13-8046-BC4E-81EE44A6E03F}"/>
              </a:ext>
            </a:extLst>
          </p:cNvPr>
          <p:cNvCxnSpPr>
            <a:cxnSpLocks/>
          </p:cNvCxnSpPr>
          <p:nvPr/>
        </p:nvCxnSpPr>
        <p:spPr>
          <a:xfrm>
            <a:off x="9451220" y="2840932"/>
            <a:ext cx="1110575" cy="24238"/>
          </a:xfrm>
          <a:prstGeom prst="line">
            <a:avLst/>
          </a:prstGeom>
          <a:ln w="53975"/>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F230645-CE80-E64F-AFCA-5CB59EADB0DD}"/>
              </a:ext>
            </a:extLst>
          </p:cNvPr>
          <p:cNvCxnSpPr>
            <a:cxnSpLocks/>
          </p:cNvCxnSpPr>
          <p:nvPr/>
        </p:nvCxnSpPr>
        <p:spPr>
          <a:xfrm>
            <a:off x="9355694" y="4084477"/>
            <a:ext cx="1110575" cy="24238"/>
          </a:xfrm>
          <a:prstGeom prst="line">
            <a:avLst/>
          </a:prstGeom>
          <a:ln w="53975"/>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619F0092-0C83-5049-89B6-B38BE58E167A}"/>
              </a:ext>
            </a:extLst>
          </p:cNvPr>
          <p:cNvSpPr txBox="1"/>
          <p:nvPr/>
        </p:nvSpPr>
        <p:spPr>
          <a:xfrm>
            <a:off x="4272510" y="5048828"/>
            <a:ext cx="6955504" cy="830997"/>
          </a:xfrm>
          <a:prstGeom prst="rect">
            <a:avLst/>
          </a:prstGeom>
          <a:noFill/>
        </p:spPr>
        <p:txBody>
          <a:bodyPr wrap="square" rtlCol="0">
            <a:spAutoFit/>
          </a:bodyPr>
          <a:lstStyle/>
          <a:p>
            <a:r>
              <a:rPr lang="en-US" sz="2400" b="1" dirty="0">
                <a:solidFill>
                  <a:srgbClr val="7030A0"/>
                </a:solidFill>
                <a:latin typeface="Century Gothic" panose="020B0502020202020204" pitchFamily="34" charset="0"/>
              </a:rPr>
              <a:t>Rule: You can only add coefficients. You can’t add subscripts or element symbols.</a:t>
            </a:r>
          </a:p>
        </p:txBody>
      </p:sp>
    </p:spTree>
    <p:extLst>
      <p:ext uri="{BB962C8B-B14F-4D97-AF65-F5344CB8AC3E}">
        <p14:creationId xmlns:p14="http://schemas.microsoft.com/office/powerpoint/2010/main" val="37863495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par>
                                <p:cTn id="8" presetID="10"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5"/>
                                        </p:tgtEl>
                                        <p:attrNameLst>
                                          <p:attrName>style.visibility</p:attrName>
                                        </p:attrNameLst>
                                      </p:cBhvr>
                                      <p:to>
                                        <p:strVal val="visible"/>
                                      </p:to>
                                    </p:set>
                                    <p:animEffect transition="in" filter="fade">
                                      <p:cBhvr>
                                        <p:cTn id="18" dur="500"/>
                                        <p:tgtEl>
                                          <p:spTgt spid="3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7"/>
                                        </p:tgtEl>
                                        <p:attrNameLst>
                                          <p:attrName>style.visibility</p:attrName>
                                        </p:attrNameLst>
                                      </p:cBhvr>
                                      <p:to>
                                        <p:strVal val="visible"/>
                                      </p:to>
                                    </p:set>
                                    <p:animEffect transition="in" filter="fade">
                                      <p:cBhvr>
                                        <p:cTn id="24" dur="500"/>
                                        <p:tgtEl>
                                          <p:spTgt spid="37"/>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6"/>
                                        </p:tgtEl>
                                        <p:attrNameLst>
                                          <p:attrName>style.visibility</p:attrName>
                                        </p:attrNameLst>
                                      </p:cBhvr>
                                      <p:to>
                                        <p:strVal val="visible"/>
                                      </p:to>
                                    </p:set>
                                    <p:animEffect transition="in" filter="fade">
                                      <p:cBhvr>
                                        <p:cTn id="27" dur="500"/>
                                        <p:tgtEl>
                                          <p:spTgt spid="26"/>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animEffect transition="in" filter="fade">
                                      <p:cBhvr>
                                        <p:cTn id="32" dur="500"/>
                                        <p:tgtEl>
                                          <p:spTgt spid="16"/>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7"/>
                                        </p:tgtEl>
                                        <p:attrNameLst>
                                          <p:attrName>style.visibility</p:attrName>
                                        </p:attrNameLst>
                                      </p:cBhvr>
                                      <p:to>
                                        <p:strVal val="visible"/>
                                      </p:to>
                                    </p:set>
                                    <p:animEffect transition="in" filter="fade">
                                      <p:cBhvr>
                                        <p:cTn id="35" dur="500"/>
                                        <p:tgtEl>
                                          <p:spTgt spid="2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8"/>
                                        </p:tgtEl>
                                        <p:attrNameLst>
                                          <p:attrName>style.visibility</p:attrName>
                                        </p:attrNameLst>
                                      </p:cBhvr>
                                      <p:to>
                                        <p:strVal val="visible"/>
                                      </p:to>
                                    </p:set>
                                    <p:animEffect transition="in" filter="fade">
                                      <p:cBhvr>
                                        <p:cTn id="38" dur="500"/>
                                        <p:tgtEl>
                                          <p:spTgt spid="2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9"/>
                                        </p:tgtEl>
                                        <p:attrNameLst>
                                          <p:attrName>style.visibility</p:attrName>
                                        </p:attrNameLst>
                                      </p:cBhvr>
                                      <p:to>
                                        <p:strVal val="visible"/>
                                      </p:to>
                                    </p:set>
                                    <p:animEffect transition="in" filter="fade">
                                      <p:cBhvr>
                                        <p:cTn id="41" dur="500"/>
                                        <p:tgtEl>
                                          <p:spTgt spid="2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0"/>
                                        </p:tgtEl>
                                        <p:attrNameLst>
                                          <p:attrName>style.visibility</p:attrName>
                                        </p:attrNameLst>
                                      </p:cBhvr>
                                      <p:to>
                                        <p:strVal val="visible"/>
                                      </p:to>
                                    </p:set>
                                    <p:animEffect transition="in" filter="fade">
                                      <p:cBhvr>
                                        <p:cTn id="44" dur="500"/>
                                        <p:tgtEl>
                                          <p:spTgt spid="30"/>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31"/>
                                        </p:tgtEl>
                                        <p:attrNameLst>
                                          <p:attrName>style.visibility</p:attrName>
                                        </p:attrNameLst>
                                      </p:cBhvr>
                                      <p:to>
                                        <p:strVal val="visible"/>
                                      </p:to>
                                    </p:set>
                                    <p:animEffect transition="in" filter="fade">
                                      <p:cBhvr>
                                        <p:cTn id="49" dur="500"/>
                                        <p:tgtEl>
                                          <p:spTgt spid="31"/>
                                        </p:tgtEl>
                                      </p:cBhvr>
                                    </p:animEffect>
                                  </p:childTnLst>
                                </p:cTn>
                              </p:par>
                              <p:par>
                                <p:cTn id="50" presetID="10" presetClass="entr" presetSubtype="0" fill="hold" nodeType="withEffect">
                                  <p:stCondLst>
                                    <p:cond delay="0"/>
                                  </p:stCondLst>
                                  <p:childTnLst>
                                    <p:set>
                                      <p:cBhvr>
                                        <p:cTn id="51" dur="1" fill="hold">
                                          <p:stCondLst>
                                            <p:cond delay="0"/>
                                          </p:stCondLst>
                                        </p:cTn>
                                        <p:tgtEl>
                                          <p:spTgt spid="32"/>
                                        </p:tgtEl>
                                        <p:attrNameLst>
                                          <p:attrName>style.visibility</p:attrName>
                                        </p:attrNameLst>
                                      </p:cBhvr>
                                      <p:to>
                                        <p:strVal val="visible"/>
                                      </p:to>
                                    </p:set>
                                    <p:animEffect transition="in" filter="fade">
                                      <p:cBhvr>
                                        <p:cTn id="52" dur="500"/>
                                        <p:tgtEl>
                                          <p:spTgt spid="32"/>
                                        </p:tgtEl>
                                      </p:cBhvr>
                                    </p:animEffect>
                                  </p:childTnLst>
                                </p:cTn>
                              </p:par>
                              <p:par>
                                <p:cTn id="53" presetID="10" presetClass="entr" presetSubtype="0" fill="hold" nodeType="withEffect">
                                  <p:stCondLst>
                                    <p:cond delay="0"/>
                                  </p:stCondLst>
                                  <p:childTnLst>
                                    <p:set>
                                      <p:cBhvr>
                                        <p:cTn id="54" dur="1" fill="hold">
                                          <p:stCondLst>
                                            <p:cond delay="0"/>
                                          </p:stCondLst>
                                        </p:cTn>
                                        <p:tgtEl>
                                          <p:spTgt spid="6"/>
                                        </p:tgtEl>
                                        <p:attrNameLst>
                                          <p:attrName>style.visibility</p:attrName>
                                        </p:attrNameLst>
                                      </p:cBhvr>
                                      <p:to>
                                        <p:strVal val="visible"/>
                                      </p:to>
                                    </p:set>
                                    <p:animEffect transition="in" filter="fade">
                                      <p:cBhvr>
                                        <p:cTn id="55" dur="500"/>
                                        <p:tgtEl>
                                          <p:spTgt spid="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0"/>
                                        </p:tgtEl>
                                        <p:attrNameLst>
                                          <p:attrName>style.visibility</p:attrName>
                                        </p:attrNameLst>
                                      </p:cBhvr>
                                      <p:to>
                                        <p:strVal val="visible"/>
                                      </p:to>
                                    </p:set>
                                    <p:animEffect transition="in" filter="fade">
                                      <p:cBhvr>
                                        <p:cTn id="58" dur="500"/>
                                        <p:tgtEl>
                                          <p:spTgt spid="20"/>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2"/>
                                        </p:tgtEl>
                                        <p:attrNameLst>
                                          <p:attrName>style.visibility</p:attrName>
                                        </p:attrNameLst>
                                      </p:cBhvr>
                                      <p:to>
                                        <p:strVal val="visible"/>
                                      </p:to>
                                    </p:set>
                                    <p:animEffect transition="in" filter="fade">
                                      <p:cBhvr>
                                        <p:cTn id="61" dur="500"/>
                                        <p:tgtEl>
                                          <p:spTgt spid="22"/>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3"/>
                                        </p:tgtEl>
                                        <p:attrNameLst>
                                          <p:attrName>style.visibility</p:attrName>
                                        </p:attrNameLst>
                                      </p:cBhvr>
                                      <p:to>
                                        <p:strVal val="visible"/>
                                      </p:to>
                                    </p:set>
                                    <p:animEffect transition="in" filter="fade">
                                      <p:cBhvr>
                                        <p:cTn id="64" dur="500"/>
                                        <p:tgtEl>
                                          <p:spTgt spid="23"/>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9"/>
                                        </p:tgtEl>
                                        <p:attrNameLst>
                                          <p:attrName>style.visibility</p:attrName>
                                        </p:attrNameLst>
                                      </p:cBhvr>
                                      <p:to>
                                        <p:strVal val="visible"/>
                                      </p:to>
                                    </p:set>
                                    <p:animEffect transition="in" filter="fade">
                                      <p:cBhvr>
                                        <p:cTn id="67" dur="500"/>
                                        <p:tgtEl>
                                          <p:spTgt spid="19"/>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3"/>
                                        </p:tgtEl>
                                        <p:attrNameLst>
                                          <p:attrName>style.visibility</p:attrName>
                                        </p:attrNameLst>
                                      </p:cBhvr>
                                      <p:to>
                                        <p:strVal val="visible"/>
                                      </p:to>
                                    </p:set>
                                    <p:animEffect transition="in" filter="fade">
                                      <p:cBhvr>
                                        <p:cTn id="70" dur="500"/>
                                        <p:tgtEl>
                                          <p:spTgt spid="3"/>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2"/>
                                        </p:tgtEl>
                                        <p:attrNameLst>
                                          <p:attrName>style.visibility</p:attrName>
                                        </p:attrNameLst>
                                      </p:cBhvr>
                                      <p:to>
                                        <p:strVal val="visible"/>
                                      </p:to>
                                    </p:set>
                                    <p:animEffect transition="in" filter="fade">
                                      <p:cBhvr>
                                        <p:cTn id="73" dur="500"/>
                                        <p:tgtEl>
                                          <p:spTgt spid="2"/>
                                        </p:tgtEl>
                                      </p:cBhvr>
                                    </p:animEffect>
                                  </p:childTnLst>
                                </p:cTn>
                              </p:par>
                            </p:childTnLst>
                          </p:cTn>
                        </p:par>
                      </p:childTnLst>
                    </p:cTn>
                  </p:par>
                  <p:par>
                    <p:cTn id="74" fill="hold">
                      <p:stCondLst>
                        <p:cond delay="indefinite"/>
                      </p:stCondLst>
                      <p:childTnLst>
                        <p:par>
                          <p:cTn id="75" fill="hold">
                            <p:stCondLst>
                              <p:cond delay="0"/>
                            </p:stCondLst>
                            <p:childTnLst>
                              <p:par>
                                <p:cTn id="76" presetID="10" presetClass="entr" presetSubtype="0" fill="hold" grpId="0" nodeType="clickEffect">
                                  <p:stCondLst>
                                    <p:cond delay="0"/>
                                  </p:stCondLst>
                                  <p:childTnLst>
                                    <p:set>
                                      <p:cBhvr>
                                        <p:cTn id="77" dur="1" fill="hold">
                                          <p:stCondLst>
                                            <p:cond delay="0"/>
                                          </p:stCondLst>
                                        </p:cTn>
                                        <p:tgtEl>
                                          <p:spTgt spid="9"/>
                                        </p:tgtEl>
                                        <p:attrNameLst>
                                          <p:attrName>style.visibility</p:attrName>
                                        </p:attrNameLst>
                                      </p:cBhvr>
                                      <p:to>
                                        <p:strVal val="visible"/>
                                      </p:to>
                                    </p:set>
                                    <p:animEffect transition="in" filter="fade">
                                      <p:cBhvr>
                                        <p:cTn id="7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26" grpId="0"/>
      <p:bldP spid="27" grpId="0"/>
      <p:bldP spid="28" grpId="0"/>
      <p:bldP spid="29" grpId="0"/>
      <p:bldP spid="30" grpId="0"/>
      <p:bldP spid="14" grpId="0"/>
      <p:bldP spid="15" grpId="0"/>
      <p:bldP spid="16" grpId="0"/>
      <p:bldP spid="2" grpId="0"/>
      <p:bldP spid="3" grpId="0"/>
      <p:bldP spid="19" grpId="0"/>
      <p:bldP spid="20" grpId="0"/>
      <p:bldP spid="22" grpId="0"/>
      <p:bldP spid="23"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Shape 155"/>
        <p:cNvGrpSpPr/>
        <p:nvPr/>
      </p:nvGrpSpPr>
      <p:grpSpPr>
        <a:xfrm>
          <a:off x="0" y="0"/>
          <a:ext cx="0" cy="0"/>
          <a:chOff x="0" y="0"/>
          <a:chExt cx="0" cy="0"/>
        </a:xfrm>
      </p:grpSpPr>
      <p:sp>
        <p:nvSpPr>
          <p:cNvPr id="174" name="Google Shape;174;p3"/>
          <p:cNvSpPr txBox="1"/>
          <p:nvPr/>
        </p:nvSpPr>
        <p:spPr>
          <a:xfrm>
            <a:off x="4164753" y="839112"/>
            <a:ext cx="7130157" cy="769401"/>
          </a:xfrm>
          <a:prstGeom prst="rect">
            <a:avLst/>
          </a:prstGeom>
          <a:noFill/>
          <a:ln>
            <a:noFill/>
          </a:ln>
        </p:spPr>
        <p:txBody>
          <a:bodyPr spcFirstLastPara="1" wrap="square" lIns="91425" tIns="45700" rIns="91425" bIns="45700" anchor="t" anchorCtr="0">
            <a:spAutoFit/>
          </a:bodyPr>
          <a:lstStyle/>
          <a:p>
            <a:pPr lvl="0"/>
            <a:r>
              <a:rPr lang="en-GB" sz="4400" b="1" dirty="0">
                <a:latin typeface="Century Gothic" panose="020B0502020202020204" pitchFamily="34" charset="0"/>
              </a:rPr>
              <a:t>C</a:t>
            </a:r>
            <a:r>
              <a:rPr lang="en-GB" sz="4400" b="1" baseline="-25000" dirty="0">
                <a:latin typeface="Century Gothic" panose="020B0502020202020204" pitchFamily="34" charset="0"/>
              </a:rPr>
              <a:t>2</a:t>
            </a:r>
            <a:r>
              <a:rPr lang="en-GB" sz="4400" b="1" dirty="0">
                <a:latin typeface="Century Gothic" panose="020B0502020202020204" pitchFamily="34" charset="0"/>
              </a:rPr>
              <a:t>H</a:t>
            </a:r>
            <a:r>
              <a:rPr lang="en-GB" sz="4400" b="1" baseline="-25000" dirty="0">
                <a:latin typeface="Century Gothic" panose="020B0502020202020204" pitchFamily="34" charset="0"/>
              </a:rPr>
              <a:t>6</a:t>
            </a:r>
            <a:r>
              <a:rPr lang="en-GB" sz="4400" b="1" dirty="0">
                <a:latin typeface="Century Gothic" panose="020B0502020202020204" pitchFamily="34" charset="0"/>
              </a:rPr>
              <a:t> + O</a:t>
            </a:r>
            <a:r>
              <a:rPr lang="en-GB" sz="4400" b="1" baseline="-25000" dirty="0">
                <a:latin typeface="Century Gothic" panose="020B0502020202020204" pitchFamily="34" charset="0"/>
              </a:rPr>
              <a:t>2 </a:t>
            </a:r>
            <a:r>
              <a:rPr lang="en-GB" sz="4400" b="1" dirty="0">
                <a:latin typeface="Century Gothic" panose="020B0502020202020204" pitchFamily="34" charset="0"/>
              </a:rPr>
              <a:t>→ CO</a:t>
            </a:r>
            <a:r>
              <a:rPr lang="en-GB" sz="4400" b="1" baseline="-25000" dirty="0">
                <a:latin typeface="Century Gothic" panose="020B0502020202020204" pitchFamily="34" charset="0"/>
              </a:rPr>
              <a:t>2</a:t>
            </a:r>
            <a:r>
              <a:rPr lang="en-GB" sz="4400" b="1" dirty="0">
                <a:latin typeface="Century Gothic" panose="020B0502020202020204" pitchFamily="34" charset="0"/>
              </a:rPr>
              <a:t> + H</a:t>
            </a:r>
            <a:r>
              <a:rPr lang="en-GB" sz="4400" b="1" baseline="-25000" dirty="0">
                <a:latin typeface="Century Gothic" panose="020B0502020202020204" pitchFamily="34" charset="0"/>
              </a:rPr>
              <a:t>2</a:t>
            </a:r>
            <a:r>
              <a:rPr lang="en-GB" sz="4400" b="1" dirty="0">
                <a:latin typeface="Century Gothic" panose="020B0502020202020204" pitchFamily="34" charset="0"/>
              </a:rPr>
              <a:t>O </a:t>
            </a:r>
          </a:p>
        </p:txBody>
      </p:sp>
      <p:sp>
        <p:nvSpPr>
          <p:cNvPr id="13" name="Google Shape;164;p3">
            <a:extLst>
              <a:ext uri="{FF2B5EF4-FFF2-40B4-BE49-F238E27FC236}">
                <a16:creationId xmlns:a16="http://schemas.microsoft.com/office/drawing/2014/main" id="{A1831BAE-83D0-8344-9E4E-C0D122F273C1}"/>
              </a:ext>
            </a:extLst>
          </p:cNvPr>
          <p:cNvSpPr txBox="1"/>
          <p:nvPr/>
        </p:nvSpPr>
        <p:spPr>
          <a:xfrm>
            <a:off x="151565" y="88719"/>
            <a:ext cx="11359322" cy="461624"/>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We can follow these steps to balance any chemical equation.</a:t>
            </a:r>
            <a:endParaRPr b="1" dirty="0">
              <a:latin typeface="Century Gothic" panose="020B0502020202020204" pitchFamily="34" charset="0"/>
            </a:endParaRPr>
          </a:p>
        </p:txBody>
      </p:sp>
      <p:sp>
        <p:nvSpPr>
          <p:cNvPr id="14" name="Google Shape;164;p3">
            <a:extLst>
              <a:ext uri="{FF2B5EF4-FFF2-40B4-BE49-F238E27FC236}">
                <a16:creationId xmlns:a16="http://schemas.microsoft.com/office/drawing/2014/main" id="{5AB4205D-F671-4745-8A05-11E0C7780442}"/>
              </a:ext>
            </a:extLst>
          </p:cNvPr>
          <p:cNvSpPr txBox="1"/>
          <p:nvPr/>
        </p:nvSpPr>
        <p:spPr>
          <a:xfrm>
            <a:off x="147954" y="548956"/>
            <a:ext cx="3800823"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1: </a:t>
            </a:r>
            <a:r>
              <a:rPr lang="en-GB" sz="2400" dirty="0">
                <a:solidFill>
                  <a:srgbClr val="000000"/>
                </a:solidFill>
                <a:latin typeface="Century Gothic" panose="020B0502020202020204" pitchFamily="34" charset="0"/>
                <a:ea typeface="Century Gothic"/>
                <a:cs typeface="Century Gothic"/>
                <a:sym typeface="Century Gothic"/>
              </a:rPr>
              <a:t>Write out the equation neatly and divide it into two parts, reactants and products.</a:t>
            </a:r>
            <a:endParaRPr dirty="0">
              <a:latin typeface="Century Gothic" panose="020B0502020202020204" pitchFamily="34" charset="0"/>
            </a:endParaRPr>
          </a:p>
        </p:txBody>
      </p:sp>
      <p:sp>
        <p:nvSpPr>
          <p:cNvPr id="15" name="Google Shape;164;p3">
            <a:extLst>
              <a:ext uri="{FF2B5EF4-FFF2-40B4-BE49-F238E27FC236}">
                <a16:creationId xmlns:a16="http://schemas.microsoft.com/office/drawing/2014/main" id="{1C856EC6-F42D-0A4F-ADBE-FCB5C18BB5D8}"/>
              </a:ext>
            </a:extLst>
          </p:cNvPr>
          <p:cNvSpPr txBox="1"/>
          <p:nvPr/>
        </p:nvSpPr>
        <p:spPr>
          <a:xfrm>
            <a:off x="148669" y="2089553"/>
            <a:ext cx="3631331" cy="1569620"/>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sym typeface="Century Gothic"/>
              </a:rPr>
              <a:t>Step 2: </a:t>
            </a:r>
            <a:r>
              <a:rPr lang="en-GB" sz="2400" dirty="0">
                <a:solidFill>
                  <a:srgbClr val="000000"/>
                </a:solidFill>
                <a:latin typeface="Century Gothic" panose="020B0502020202020204" pitchFamily="34" charset="0"/>
                <a:sym typeface="Century Gothic"/>
              </a:rPr>
              <a:t>List the elements on each side and check they are the same.</a:t>
            </a:r>
            <a:endParaRPr dirty="0">
              <a:latin typeface="Century Gothic" panose="020B0502020202020204" pitchFamily="34" charset="0"/>
            </a:endParaRPr>
          </a:p>
        </p:txBody>
      </p:sp>
      <p:sp>
        <p:nvSpPr>
          <p:cNvPr id="16" name="Google Shape;164;p3">
            <a:extLst>
              <a:ext uri="{FF2B5EF4-FFF2-40B4-BE49-F238E27FC236}">
                <a16:creationId xmlns:a16="http://schemas.microsoft.com/office/drawing/2014/main" id="{2B97A970-7F4D-054A-AA17-0CFCC4A4DEF4}"/>
              </a:ext>
            </a:extLst>
          </p:cNvPr>
          <p:cNvSpPr txBox="1"/>
          <p:nvPr/>
        </p:nvSpPr>
        <p:spPr>
          <a:xfrm>
            <a:off x="153747" y="3650821"/>
            <a:ext cx="3621174" cy="1200288"/>
          </a:xfrm>
          <a:prstGeom prst="rect">
            <a:avLst/>
          </a:prstGeom>
          <a:noFill/>
          <a:ln>
            <a:noFill/>
          </a:ln>
        </p:spPr>
        <p:txBody>
          <a:bodyPr spcFirstLastPara="1" wrap="square" lIns="91425" tIns="45700" rIns="91425" bIns="45700" anchor="t" anchorCtr="0">
            <a:spAutoFit/>
          </a:bodyPr>
          <a:lstStyle/>
          <a:p>
            <a:pPr marR="0" lvl="0" rtl="0">
              <a:lnSpc>
                <a:spcPct val="100000"/>
              </a:lnSpc>
              <a:spcBef>
                <a:spcPts val="0"/>
              </a:spcBef>
              <a:spcAft>
                <a:spcPts val="0"/>
              </a:spcAft>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3: </a:t>
            </a:r>
            <a:r>
              <a:rPr lang="en-GB" sz="2400" dirty="0">
                <a:solidFill>
                  <a:srgbClr val="000000"/>
                </a:solidFill>
                <a:latin typeface="Century Gothic" panose="020B0502020202020204" pitchFamily="34" charset="0"/>
                <a:ea typeface="Century Gothic"/>
                <a:cs typeface="Century Gothic"/>
                <a:sym typeface="Century Gothic"/>
              </a:rPr>
              <a:t>Count the number of atoms of each element shown. </a:t>
            </a:r>
            <a:endParaRPr dirty="0">
              <a:latin typeface="Century Gothic" panose="020B0502020202020204" pitchFamily="34" charset="0"/>
            </a:endParaRPr>
          </a:p>
        </p:txBody>
      </p:sp>
      <p:sp>
        <p:nvSpPr>
          <p:cNvPr id="2" name="Rectangle 1">
            <a:extLst>
              <a:ext uri="{FF2B5EF4-FFF2-40B4-BE49-F238E27FC236}">
                <a16:creationId xmlns:a16="http://schemas.microsoft.com/office/drawing/2014/main" id="{EC674F12-CD1B-F942-BC1C-977B87642BFB}"/>
              </a:ext>
            </a:extLst>
          </p:cNvPr>
          <p:cNvSpPr/>
          <p:nvPr/>
        </p:nvSpPr>
        <p:spPr>
          <a:xfrm>
            <a:off x="147954" y="4851109"/>
            <a:ext cx="4083315" cy="1938992"/>
          </a:xfrm>
          <a:prstGeom prst="rect">
            <a:avLst/>
          </a:prstGeom>
        </p:spPr>
        <p:txBody>
          <a:bodyPr wrap="square">
            <a:spAutoFit/>
          </a:bodyPr>
          <a:lstStyle/>
          <a:p>
            <a:pPr lvl="0">
              <a:buClr>
                <a:srgbClr val="000000"/>
              </a:buClr>
              <a:buSzPts val="2400"/>
            </a:pPr>
            <a:r>
              <a:rPr lang="en-GB" sz="2400" b="1" dirty="0">
                <a:solidFill>
                  <a:srgbClr val="000000"/>
                </a:solidFill>
                <a:latin typeface="Century Gothic" panose="020B0502020202020204" pitchFamily="34" charset="0"/>
                <a:ea typeface="Century Gothic"/>
                <a:cs typeface="Century Gothic"/>
                <a:sym typeface="Century Gothic"/>
              </a:rPr>
              <a:t>Step 4: </a:t>
            </a:r>
            <a:r>
              <a:rPr lang="en-GB" sz="2400" dirty="0">
                <a:solidFill>
                  <a:srgbClr val="000000"/>
                </a:solidFill>
                <a:latin typeface="Century Gothic" panose="020B0502020202020204" pitchFamily="34" charset="0"/>
                <a:ea typeface="Century Gothic"/>
                <a:cs typeface="Century Gothic"/>
                <a:sym typeface="Century Gothic"/>
              </a:rPr>
              <a:t>Add coefficients to the equation to change the number of atoms to make them equal on both sides.</a:t>
            </a:r>
            <a:endParaRPr lang="en-GB" sz="2400" dirty="0">
              <a:latin typeface="Century Gothic" panose="020B0502020202020204" pitchFamily="34" charset="0"/>
            </a:endParaRPr>
          </a:p>
        </p:txBody>
      </p:sp>
      <p:sp>
        <p:nvSpPr>
          <p:cNvPr id="9" name="TextBox 8">
            <a:extLst>
              <a:ext uri="{FF2B5EF4-FFF2-40B4-BE49-F238E27FC236}">
                <a16:creationId xmlns:a16="http://schemas.microsoft.com/office/drawing/2014/main" id="{619F0092-0C83-5049-89B6-B38BE58E167A}"/>
              </a:ext>
            </a:extLst>
          </p:cNvPr>
          <p:cNvSpPr txBox="1"/>
          <p:nvPr/>
        </p:nvSpPr>
        <p:spPr>
          <a:xfrm>
            <a:off x="4482981" y="5747322"/>
            <a:ext cx="6955504" cy="830997"/>
          </a:xfrm>
          <a:prstGeom prst="rect">
            <a:avLst/>
          </a:prstGeom>
          <a:noFill/>
        </p:spPr>
        <p:txBody>
          <a:bodyPr wrap="square" rtlCol="0">
            <a:spAutoFit/>
          </a:bodyPr>
          <a:lstStyle/>
          <a:p>
            <a:r>
              <a:rPr lang="en-US" sz="2400" b="1" dirty="0">
                <a:solidFill>
                  <a:srgbClr val="7030A0"/>
                </a:solidFill>
                <a:latin typeface="Century Gothic" panose="020B0502020202020204" pitchFamily="34" charset="0"/>
              </a:rPr>
              <a:t>Rule: You can only add coefficients. You can’t add subscripts or element symbols.</a:t>
            </a:r>
          </a:p>
        </p:txBody>
      </p:sp>
    </p:spTree>
    <p:extLst>
      <p:ext uri="{BB962C8B-B14F-4D97-AF65-F5344CB8AC3E}">
        <p14:creationId xmlns:p14="http://schemas.microsoft.com/office/powerpoint/2010/main" val="38673997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a:latin typeface="Century Gothic" panose="020B0502020202020204" pitchFamily="34" charset="0"/>
              </a:rPr>
              <a:t>Drill</a:t>
            </a:r>
            <a:endParaRPr lang="en-US" sz="280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060329" cy="4524315"/>
          </a:xfrm>
          <a:prstGeom prst="rect">
            <a:avLst/>
          </a:prstGeom>
          <a:noFill/>
        </p:spPr>
        <p:txBody>
          <a:bodyPr wrap="square">
            <a:spAutoFit/>
          </a:bodyPr>
          <a:lstStyle/>
          <a:p>
            <a:pPr marL="457200" indent="-457200">
              <a:buAutoNum type="arabicPeriod"/>
            </a:pPr>
            <a:r>
              <a:rPr lang="en-GB" sz="2400" dirty="0">
                <a:latin typeface="Century Gothic" panose="020B0502020202020204" pitchFamily="34" charset="0"/>
              </a:rPr>
              <a:t>What is a coefficient?</a:t>
            </a:r>
          </a:p>
          <a:p>
            <a:pPr marL="457200" indent="-457200">
              <a:buAutoNum type="arabicPeriod"/>
            </a:pPr>
            <a:r>
              <a:rPr lang="en-GB" sz="2400" dirty="0">
                <a:latin typeface="Century Gothic" panose="020B0502020202020204" pitchFamily="34" charset="0"/>
              </a:rPr>
              <a:t>Coefficients must never be…</a:t>
            </a:r>
          </a:p>
          <a:p>
            <a:pPr marL="457200" indent="-457200">
              <a:buAutoNum type="arabicPeriod"/>
            </a:pPr>
            <a:r>
              <a:rPr lang="en-GB" sz="2400" dirty="0">
                <a:latin typeface="Century Gothic" panose="020B0502020202020204" pitchFamily="34" charset="0"/>
              </a:rPr>
              <a:t>What must you ensure when balancing an equation?</a:t>
            </a:r>
          </a:p>
          <a:p>
            <a:pPr marL="457200" indent="-457200">
              <a:buAutoNum type="arabicPeriod"/>
            </a:pPr>
            <a:r>
              <a:rPr lang="en-GB" sz="2400" dirty="0">
                <a:latin typeface="Century Gothic" panose="020B0502020202020204" pitchFamily="34" charset="0"/>
              </a:rPr>
              <a:t>What is the first step in balancing chemical equations?
What is the second step in balancing chemical equations?
What is the third step in balancing chemical equations?
What is the 4th step in balancing chemical equations?
What must you never do when balancing equations?</a:t>
            </a:r>
          </a:p>
          <a:p>
            <a:pPr marL="457200" indent="-457200">
              <a:buAutoNum type="arabicPeriod"/>
            </a:pPr>
            <a:r>
              <a:rPr lang="en-GB" sz="2400" dirty="0">
                <a:latin typeface="Century Gothic" panose="020B0502020202020204" pitchFamily="34" charset="0"/>
              </a:rPr>
              <a:t>In the equation below, how many H are present on each side?</a:t>
            </a:r>
          </a:p>
          <a:p>
            <a:pPr marL="457200" indent="-457200">
              <a:buAutoNum type="arabicPeriod"/>
            </a:pPr>
            <a:r>
              <a:rPr lang="en-GB" sz="2400" dirty="0">
                <a:latin typeface="Century Gothic" panose="020B0502020202020204" pitchFamily="34" charset="0"/>
              </a:rPr>
              <a:t>In the equation below why can’t I use H</a:t>
            </a:r>
            <a:r>
              <a:rPr lang="en-GB" sz="2400" baseline="-25000" dirty="0">
                <a:latin typeface="Century Gothic" panose="020B0502020202020204" pitchFamily="34" charset="0"/>
              </a:rPr>
              <a:t>2</a:t>
            </a:r>
            <a:r>
              <a:rPr lang="en-GB" sz="2400" dirty="0">
                <a:latin typeface="Century Gothic" panose="020B0502020202020204" pitchFamily="34" charset="0"/>
              </a:rPr>
              <a:t>O</a:t>
            </a:r>
            <a:r>
              <a:rPr lang="en-GB" sz="2400" baseline="-25000" dirty="0">
                <a:latin typeface="Century Gothic" panose="020B0502020202020204" pitchFamily="34" charset="0"/>
              </a:rPr>
              <a:t>2</a:t>
            </a:r>
            <a:r>
              <a:rPr lang="en-GB" sz="2400" dirty="0">
                <a:latin typeface="Century Gothic" panose="020B0502020202020204" pitchFamily="34" charset="0"/>
              </a:rPr>
              <a:t> instead of 2H</a:t>
            </a:r>
            <a:r>
              <a:rPr lang="en-GB" sz="2400" baseline="-25000" dirty="0">
                <a:latin typeface="Century Gothic" panose="020B0502020202020204" pitchFamily="34" charset="0"/>
              </a:rPr>
              <a:t>2</a:t>
            </a:r>
            <a:r>
              <a:rPr lang="en-GB" sz="2400" dirty="0">
                <a:latin typeface="Century Gothic" panose="020B0502020202020204" pitchFamily="34" charset="0"/>
              </a:rPr>
              <a:t>O?</a:t>
            </a:r>
          </a:p>
          <a:p>
            <a:endParaRPr lang="en-GB" sz="2400" dirty="0">
              <a:latin typeface="Century Gothic" panose="020B0502020202020204" pitchFamily="34" charset="0"/>
            </a:endParaRPr>
          </a:p>
          <a:p>
            <a:r>
              <a:rPr lang="en-GB" sz="2400" dirty="0">
                <a:latin typeface="Century Gothic" panose="020B0502020202020204" pitchFamily="34" charset="0"/>
              </a:rPr>
              <a:t>                        CH</a:t>
            </a:r>
            <a:r>
              <a:rPr lang="en-GB" sz="2400" baseline="-25000" dirty="0">
                <a:latin typeface="Century Gothic" panose="020B0502020202020204" pitchFamily="34" charset="0"/>
              </a:rPr>
              <a:t>4(g) </a:t>
            </a:r>
            <a:r>
              <a:rPr lang="en-GB" sz="2400" dirty="0">
                <a:latin typeface="Century Gothic" panose="020B0502020202020204" pitchFamily="34" charset="0"/>
              </a:rPr>
              <a:t>(g) + 2O</a:t>
            </a:r>
            <a:r>
              <a:rPr lang="en-GB" sz="2400" baseline="-25000" dirty="0">
                <a:latin typeface="Century Gothic" panose="020B0502020202020204" pitchFamily="34" charset="0"/>
              </a:rPr>
              <a:t>2(g) </a:t>
            </a:r>
            <a:r>
              <a:rPr lang="en-GB" sz="2400" dirty="0">
                <a:latin typeface="Century Gothic" panose="020B0502020202020204" pitchFamily="34" charset="0"/>
              </a:rPr>
              <a:t>→ CO</a:t>
            </a:r>
            <a:r>
              <a:rPr lang="en-GB" sz="2400" baseline="-25000" dirty="0">
                <a:latin typeface="Century Gothic" panose="020B0502020202020204" pitchFamily="34" charset="0"/>
              </a:rPr>
              <a:t> 2 (g) </a:t>
            </a:r>
            <a:r>
              <a:rPr lang="en-GB" sz="2400" dirty="0">
                <a:latin typeface="Century Gothic" panose="020B0502020202020204" pitchFamily="34" charset="0"/>
              </a:rPr>
              <a:t>+ 2H</a:t>
            </a:r>
            <a:r>
              <a:rPr lang="en-GB" sz="2400" baseline="-25000" dirty="0">
                <a:latin typeface="Century Gothic" panose="020B0502020202020204" pitchFamily="34" charset="0"/>
              </a:rPr>
              <a:t>2</a:t>
            </a:r>
            <a:r>
              <a:rPr lang="en-GB" sz="2400" dirty="0">
                <a:latin typeface="Century Gothic" panose="020B0502020202020204" pitchFamily="34" charset="0"/>
              </a:rPr>
              <a:t>O</a:t>
            </a:r>
            <a:r>
              <a:rPr lang="en-GB" sz="2400" baseline="-25000" dirty="0">
                <a:latin typeface="Century Gothic" panose="020B0502020202020204" pitchFamily="34" charset="0"/>
              </a:rPr>
              <a:t> (g)</a:t>
            </a:r>
            <a:endParaRPr lang="en-GB" sz="2400" dirty="0">
              <a:latin typeface="Century Gothic" panose="020B0502020202020204" pitchFamily="34" charset="0"/>
            </a:endParaRPr>
          </a:p>
        </p:txBody>
      </p:sp>
    </p:spTree>
    <p:extLst>
      <p:ext uri="{BB962C8B-B14F-4D97-AF65-F5344CB8AC3E}">
        <p14:creationId xmlns:p14="http://schemas.microsoft.com/office/powerpoint/2010/main" val="353383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605594" y="917644"/>
            <a:ext cx="11311342" cy="4524315"/>
          </a:xfrm>
          <a:prstGeom prst="rect">
            <a:avLst/>
          </a:prstGeom>
          <a:noFill/>
        </p:spPr>
        <p:txBody>
          <a:bodyPr wrap="square">
            <a:spAutoFit/>
          </a:bodyPr>
          <a:lstStyle/>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The number in front of a chemical formula</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Subscripted</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The number of atoms of </a:t>
            </a:r>
            <a:r>
              <a:rPr lang="en-GB" sz="2400" b="1" u="sng" dirty="0">
                <a:solidFill>
                  <a:schemeClr val="accent2">
                    <a:lumMod val="60000"/>
                    <a:lumOff val="40000"/>
                  </a:schemeClr>
                </a:solidFill>
                <a:latin typeface="Century Gothic" panose="020B0502020202020204" pitchFamily="34" charset="0"/>
                <a:cs typeface="Calibri" panose="020F0502020204030204" pitchFamily="34" charset="0"/>
              </a:rPr>
              <a:t>each </a:t>
            </a: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element are the same before and after the reaction</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Write the equation neatly, divide it into two parts</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List the elements on each side and check they are the same</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Count the number of atoms of each element</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Add coefficients to the equation to change the number of atoms to make them equal on both sides</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Can't add subscripts or extra symbols</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4</a:t>
            </a:r>
          </a:p>
          <a:p>
            <a:pPr marL="457200" indent="-457200">
              <a:buFontTx/>
              <a:buAutoNum type="arabicPeriod"/>
            </a:pP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H</a:t>
            </a:r>
            <a:r>
              <a:rPr lang="en-GB" sz="2400" b="1" baseline="-25000" dirty="0">
                <a:solidFill>
                  <a:schemeClr val="accent2">
                    <a:lumMod val="60000"/>
                    <a:lumOff val="40000"/>
                  </a:schemeClr>
                </a:solidFill>
                <a:latin typeface="Century Gothic" panose="020B0502020202020204" pitchFamily="34" charset="0"/>
                <a:cs typeface="Calibri" panose="020F0502020204030204" pitchFamily="34" charset="0"/>
              </a:rPr>
              <a:t>2</a:t>
            </a: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O</a:t>
            </a:r>
            <a:r>
              <a:rPr lang="en-GB" sz="2400" b="1" baseline="-25000" dirty="0">
                <a:solidFill>
                  <a:schemeClr val="accent2">
                    <a:lumMod val="60000"/>
                    <a:lumOff val="40000"/>
                  </a:schemeClr>
                </a:solidFill>
                <a:latin typeface="Century Gothic" panose="020B0502020202020204" pitchFamily="34" charset="0"/>
                <a:cs typeface="Calibri" panose="020F0502020204030204" pitchFamily="34" charset="0"/>
              </a:rPr>
              <a:t>2</a:t>
            </a: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 is hydrogen peroxide, only H</a:t>
            </a:r>
            <a:r>
              <a:rPr lang="en-GB" sz="2400" b="1" baseline="-25000" dirty="0">
                <a:solidFill>
                  <a:schemeClr val="accent2">
                    <a:lumMod val="60000"/>
                    <a:lumOff val="40000"/>
                  </a:schemeClr>
                </a:solidFill>
                <a:latin typeface="Century Gothic" panose="020B0502020202020204" pitchFamily="34" charset="0"/>
                <a:cs typeface="Calibri" panose="020F0502020204030204" pitchFamily="34" charset="0"/>
              </a:rPr>
              <a:t>2</a:t>
            </a:r>
            <a:r>
              <a:rPr lang="en-GB" sz="2400" b="1" dirty="0">
                <a:solidFill>
                  <a:schemeClr val="accent2">
                    <a:lumMod val="60000"/>
                    <a:lumOff val="40000"/>
                  </a:schemeClr>
                </a:solidFill>
                <a:latin typeface="Century Gothic" panose="020B0502020202020204" pitchFamily="34" charset="0"/>
                <a:cs typeface="Calibri" panose="020F0502020204030204" pitchFamily="34" charset="0"/>
              </a:rPr>
              <a:t>O is produced in the reaction</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92841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6">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6">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6">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MediaLengthInSeconds xmlns="9dd66dd2-dc2f-4e10-8286-f1da66314693" xsi:nil="true"/>
    <SharedWithUsers xmlns="e7f29ac3-c74a-46a7-9e80-ec6458dc319f">
      <UserInfo>
        <DisplayName/>
        <AccountId xsi:nil="true"/>
        <AccountType/>
      </UserInfo>
    </SharedWithUsers>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181402-E860-4EA8-AAC8-E98E633F556B}">
  <ds:schemaRefs>
    <ds:schemaRef ds:uri="http://purl.org/dc/elements/1.1/"/>
    <ds:schemaRef ds:uri="http://schemas.openxmlformats.org/package/2006/metadata/core-properties"/>
    <ds:schemaRef ds:uri="http://purl.org/dc/terms/"/>
    <ds:schemaRef ds:uri="http://schemas.microsoft.com/office/2006/metadata/properties"/>
    <ds:schemaRef ds:uri="9dd66dd2-dc2f-4e10-8286-f1da66314693"/>
    <ds:schemaRef ds:uri="http://schemas.microsoft.com/office/2006/documentManagement/types"/>
    <ds:schemaRef ds:uri="http://schemas.microsoft.com/office/infopath/2007/PartnerControls"/>
    <ds:schemaRef ds:uri="e7f29ac3-c74a-46a7-9e80-ec6458dc319f"/>
    <ds:schemaRef ds:uri="http://www.w3.org/XML/1998/namespace"/>
    <ds:schemaRef ds:uri="http://purl.org/dc/dcmitype/"/>
  </ds:schemaRefs>
</ds:datastoreItem>
</file>

<file path=customXml/itemProps2.xml><?xml version="1.0" encoding="utf-8"?>
<ds:datastoreItem xmlns:ds="http://schemas.openxmlformats.org/officeDocument/2006/customXml" ds:itemID="{8324CC9D-61D6-4EAD-98D1-22BFB052EA6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5B5C53A-9330-4155-B6D8-5855B164433F}">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3306</TotalTime>
  <Words>5795</Words>
  <Application>Microsoft Macintosh PowerPoint</Application>
  <PresentationFormat>Widescreen</PresentationFormat>
  <Paragraphs>485</Paragraphs>
  <Slides>24</Slides>
  <Notes>18</Notes>
  <HiddenSlides>10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Calibri</vt:lpstr>
      <vt:lpstr>Century Gothic</vt:lpstr>
      <vt:lpstr>Century Schoolbook</vt:lpstr>
      <vt:lpstr>Georgia</vt:lpstr>
      <vt:lpstr>PT Sans</vt:lpstr>
      <vt:lpstr>Wingdings</vt:lpstr>
      <vt:lpstr>1_B2.2.11 Feedback lesson</vt:lpstr>
      <vt:lpstr>Making this resource work for you</vt:lpstr>
      <vt:lpstr>PowerPoint Presentation</vt:lpstr>
      <vt:lpstr>C3.2.5</vt:lpstr>
      <vt:lpstr>PowerPoint Presentation</vt:lpstr>
      <vt:lpstr>This is the fix-it portion of the lesson</vt:lpstr>
      <vt:lpstr>PowerPoint Presentation</vt:lpstr>
      <vt:lpstr>PowerPoint Presentation</vt:lpstr>
      <vt:lpstr>Drill</vt:lpstr>
      <vt:lpstr>Drill answers</vt:lpstr>
      <vt:lpstr>PowerPoint Presentation</vt:lpstr>
      <vt:lpstr>PowerPoint Presentation</vt:lpstr>
      <vt:lpstr>PowerPoint Presentation</vt:lpstr>
      <vt:lpstr>PowerPoint Presentation</vt:lpstr>
      <vt:lpstr>Balance this chemical equation.</vt:lpstr>
      <vt:lpstr>Which of the following do you think best represents a chemical reaction?</vt:lpstr>
      <vt:lpstr>PowerPoint Presentation</vt:lpstr>
      <vt:lpstr>Answers</vt:lpstr>
      <vt:lpstr>Answers</vt:lpstr>
      <vt:lpstr>Answers</vt:lpstr>
      <vt:lpstr>Answers</vt:lpstr>
      <vt:lpstr>Conservation of Mass Worksheet</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25</cp:revision>
  <dcterms:created xsi:type="dcterms:W3CDTF">2019-03-21T11:24:14Z</dcterms:created>
  <dcterms:modified xsi:type="dcterms:W3CDTF">2025-02-11T14:13:38Z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lpwstr>75551600.0000000</vt:lpwstr>
  </property>
  <property fmtid="{D5CDD505-2E9C-101B-9397-08002B2CF9AE}" pid="4" name="xd_ProgID">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xd_Signature">
    <vt:lpwstr/>
  </property>
</Properties>
</file>

<file path=docProps/thumbnail.jpeg>
</file>